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Lst>
  <p:notesMasterIdLst>
    <p:notesMasterId r:id="rId37"/>
  </p:notesMasterIdLst>
  <p:sldIdLst>
    <p:sldId id="281" r:id="rId5"/>
    <p:sldId id="257" r:id="rId6"/>
    <p:sldId id="377" r:id="rId7"/>
    <p:sldId id="385" r:id="rId8"/>
    <p:sldId id="297" r:id="rId9"/>
    <p:sldId id="303" r:id="rId10"/>
    <p:sldId id="378" r:id="rId11"/>
    <p:sldId id="308" r:id="rId12"/>
    <p:sldId id="311" r:id="rId13"/>
    <p:sldId id="312" r:id="rId14"/>
    <p:sldId id="379" r:id="rId15"/>
    <p:sldId id="313" r:id="rId16"/>
    <p:sldId id="382" r:id="rId17"/>
    <p:sldId id="326" r:id="rId18"/>
    <p:sldId id="317" r:id="rId19"/>
    <p:sldId id="320" r:id="rId20"/>
    <p:sldId id="381" r:id="rId21"/>
    <p:sldId id="314" r:id="rId22"/>
    <p:sldId id="315" r:id="rId23"/>
    <p:sldId id="323" r:id="rId24"/>
    <p:sldId id="319" r:id="rId25"/>
    <p:sldId id="347" r:id="rId26"/>
    <p:sldId id="316" r:id="rId27"/>
    <p:sldId id="325" r:id="rId28"/>
    <p:sldId id="384" r:id="rId29"/>
    <p:sldId id="365" r:id="rId30"/>
    <p:sldId id="366" r:id="rId31"/>
    <p:sldId id="367" r:id="rId32"/>
    <p:sldId id="260" r:id="rId33"/>
    <p:sldId id="310" r:id="rId34"/>
    <p:sldId id="375" r:id="rId35"/>
    <p:sldId id="3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Kak" initials="LK" lastIdx="10" clrIdx="0">
    <p:extLst>
      <p:ext uri="{19B8F6BF-5375-455C-9EA6-DF929625EA0E}">
        <p15:presenceInfo xmlns:p15="http://schemas.microsoft.com/office/powerpoint/2012/main" userId="69954971aae0ac39" providerId="Windows Live"/>
      </p:ext>
    </p:extLst>
  </p:cmAuthor>
  <p:cmAuthor id="2" name="Stefanie Kong" initials="SK" lastIdx="10" clrIdx="1">
    <p:extLst>
      <p:ext uri="{19B8F6BF-5375-455C-9EA6-DF929625EA0E}">
        <p15:presenceInfo xmlns:p15="http://schemas.microsoft.com/office/powerpoint/2012/main" userId="S::lsh1805542@student.lshtm.ac.uk::3761b3b7-fb0f-4d04-9a3d-dc40274c2f94" providerId="AD"/>
      </p:ext>
    </p:extLst>
  </p:cmAuthor>
  <p:cmAuthor id="3" name="Pia Britto" initials="PB" lastIdx="3" clrIdx="2">
    <p:extLst>
      <p:ext uri="{19B8F6BF-5375-455C-9EA6-DF929625EA0E}">
        <p15:presenceInfo xmlns:p15="http://schemas.microsoft.com/office/powerpoint/2012/main" userId="S::pbritto@unicef.org::92bf721a-5fe6-4392-bb1e-332dea56256d" providerId="AD"/>
      </p:ext>
    </p:extLst>
  </p:cmAuthor>
  <p:cmAuthor id="4" name="Niermeyer, Susan" initials="NS" lastIdx="51" clrIdx="3">
    <p:extLst>
      <p:ext uri="{19B8F6BF-5375-455C-9EA6-DF929625EA0E}">
        <p15:presenceInfo xmlns:p15="http://schemas.microsoft.com/office/powerpoint/2012/main" userId="S-1-5-21-3931225680-1871015619-2963001510-168283" providerId="AD"/>
      </p:ext>
    </p:extLst>
  </p:cmAuthor>
  <p:cmAuthor id="5" name="Susanne Martin Herz" initials="SPMH" lastIdx="3" clrIdx="4">
    <p:extLst>
      <p:ext uri="{19B8F6BF-5375-455C-9EA6-DF929625EA0E}">
        <p15:presenceInfo xmlns:p15="http://schemas.microsoft.com/office/powerpoint/2012/main" userId="Susanne Martin Herz" providerId="None"/>
      </p:ext>
    </p:extLst>
  </p:cmAuthor>
  <p:cmAuthor id="6" name="Niermeyer, Susan" initials="NS [2]" lastIdx="3" clrIdx="5">
    <p:extLst>
      <p:ext uri="{19B8F6BF-5375-455C-9EA6-DF929625EA0E}">
        <p15:presenceInfo xmlns:p15="http://schemas.microsoft.com/office/powerpoint/2012/main" userId="Niermeyer, Sus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1"/>
    <a:srgbClr val="FFC20E"/>
    <a:srgbClr val="00AEEF"/>
    <a:srgbClr val="6A2875"/>
    <a:srgbClr val="961B4B"/>
    <a:srgbClr val="A6CE39"/>
    <a:srgbClr val="16BECF"/>
    <a:srgbClr val="166DCF"/>
    <a:srgbClr val="F8812A"/>
    <a:srgbClr val="37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F44F9-7743-4B89-81A2-027A1116D72A}" v="1" dt="2020-06-16T11:15:04.067"/>
    <p1510:client id="{DA54A746-83D7-418A-8951-C70CF3B60043}" v="8" dt="2020-06-17T09:17:33.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4" autoAdjust="0"/>
    <p:restoredTop sz="81356" autoAdjust="0"/>
  </p:normalViewPr>
  <p:slideViewPr>
    <p:cSldViewPr snapToGrid="0">
      <p:cViewPr varScale="1">
        <p:scale>
          <a:sx n="73" d="100"/>
          <a:sy n="73" d="100"/>
        </p:scale>
        <p:origin x="912" y="27"/>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30828-3802-40C1-B5A1-3E8AC70A7B48}" type="datetimeFigureOut">
              <a:rPr lang="en-GB" smtClean="0"/>
              <a:t>19/06/2020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92B92-0E66-4482-B836-B23AEEFCB395}" type="slidenum">
              <a:rPr lang="en-GB" smtClean="0"/>
              <a:t>‹#›</a:t>
            </a:fld>
            <a:endParaRPr lang="en-GB"/>
          </a:p>
        </p:txBody>
      </p:sp>
    </p:spTree>
    <p:extLst>
      <p:ext uri="{BB962C8B-B14F-4D97-AF65-F5344CB8AC3E}">
        <p14:creationId xmlns:p14="http://schemas.microsoft.com/office/powerpoint/2010/main" val="419528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marshall-denton.squarespace.com/s/TurtleTubCustomerPresentationrevC.pdf" TargetMode="External"/><Relationship Id="rId3" Type="http://schemas.openxmlformats.org/officeDocument/2006/relationships/hyperlink" Target="http://ijn.mums.ac.ir/article_8515_6769fc9e01236912fdfba47ec6fcbbc6.pdf" TargetMode="External"/><Relationship Id="rId7" Type="http://schemas.openxmlformats.org/officeDocument/2006/relationships/hyperlink" Target="http://www.dandlelion-webinars.com/wp-content/uploads/2013/02/Tender-Loving-Baths-in-the-NICI.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researchfeatures.com/2016/11/22/pain-relief-infants/" TargetMode="External"/><Relationship Id="rId5" Type="http://schemas.openxmlformats.org/officeDocument/2006/relationships/hyperlink" Target="https://newbornsbaby.blogspot.com/2019/12/premature-baby-massage.html" TargetMode="External"/><Relationship Id="rId4" Type="http://schemas.openxmlformats.org/officeDocument/2006/relationships/hyperlink" Target="https://newbornsbaby.blogspot.com/2019/08/premature-baby-posture.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a:t>
            </a:fld>
            <a:endParaRPr lang="en-GB"/>
          </a:p>
        </p:txBody>
      </p:sp>
    </p:spTree>
    <p:extLst>
      <p:ext uri="{BB962C8B-B14F-4D97-AF65-F5344CB8AC3E}">
        <p14:creationId xmlns:p14="http://schemas.microsoft.com/office/powerpoint/2010/main" val="12734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Parent/family engagement: Contribute to newborn care during hospitalization with basic care-giving</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14</a:t>
            </a:fld>
            <a:endParaRPr lang="en-GB"/>
          </a:p>
        </p:txBody>
      </p:sp>
    </p:spTree>
    <p:extLst>
      <p:ext uri="{BB962C8B-B14F-4D97-AF65-F5344CB8AC3E}">
        <p14:creationId xmlns:p14="http://schemas.microsoft.com/office/powerpoint/2010/main" val="186386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4.1</a:t>
            </a:r>
          </a:p>
          <a:p>
            <a:r>
              <a:rPr lang="en-US" dirty="0"/>
              <a:t>KMC programs with support to families at time of discharge and through follow-up services until 2 years of age, like the one in Bogota, Colombia, show encouraging long term benefits </a:t>
            </a:r>
          </a:p>
          <a:p>
            <a:endParaRPr lang="en-US" dirty="0"/>
          </a:p>
          <a:p>
            <a:r>
              <a:rPr lang="en-US" dirty="0"/>
              <a:t>Study 2 results:</a:t>
            </a:r>
          </a:p>
          <a:p>
            <a:r>
              <a:rPr lang="en-US" dirty="0"/>
              <a:t>Parents: more protective and nurturing, higher hourly wages</a:t>
            </a:r>
          </a:p>
          <a:p>
            <a:r>
              <a:rPr lang="en-US" dirty="0"/>
              <a:t>Children: larger cerebral volumes; reduced school absenteeism, hyperactivity, aggressiveness, externalization &amp; socio-deviant conduct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sz="1200" kern="1200" dirty="0" err="1">
                <a:solidFill>
                  <a:schemeClr val="tx1"/>
                </a:solidFill>
                <a:effectLst/>
                <a:latin typeface="+mn-lt"/>
                <a:ea typeface="+mn-ea"/>
                <a:cs typeface="+mn-cs"/>
              </a:rPr>
              <a:t>Charpak</a:t>
            </a:r>
            <a:r>
              <a:rPr lang="en-US" sz="1200" kern="1200" dirty="0">
                <a:solidFill>
                  <a:schemeClr val="tx1"/>
                </a:solidFill>
                <a:effectLst/>
                <a:latin typeface="+mn-lt"/>
                <a:ea typeface="+mn-ea"/>
                <a:cs typeface="+mn-cs"/>
              </a:rPr>
              <a:t> N, Tessier R, Ruiz JG, Hernandez JT, </a:t>
            </a:r>
            <a:r>
              <a:rPr lang="en-US" sz="1200" kern="1200" dirty="0" err="1">
                <a:solidFill>
                  <a:schemeClr val="tx1"/>
                </a:solidFill>
                <a:effectLst/>
                <a:latin typeface="+mn-lt"/>
                <a:ea typeface="+mn-ea"/>
                <a:cs typeface="+mn-cs"/>
              </a:rPr>
              <a:t>Uriza</a:t>
            </a:r>
            <a:r>
              <a:rPr lang="en-US" sz="1200" kern="1200" dirty="0">
                <a:solidFill>
                  <a:schemeClr val="tx1"/>
                </a:solidFill>
                <a:effectLst/>
                <a:latin typeface="+mn-lt"/>
                <a:ea typeface="+mn-ea"/>
                <a:cs typeface="+mn-cs"/>
              </a:rPr>
              <a:t> F, Villegas J, et al. Twenty-year follow-up of kangaroo mother care versus traditional care. Pediatrics. 2017;139(1): </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 e20162063.</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15</a:t>
            </a:fld>
            <a:endParaRPr lang="en-GB"/>
          </a:p>
        </p:txBody>
      </p:sp>
    </p:spTree>
    <p:extLst>
      <p:ext uri="{BB962C8B-B14F-4D97-AF65-F5344CB8AC3E}">
        <p14:creationId xmlns:p14="http://schemas.microsoft.com/office/powerpoint/2010/main" val="20906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Ilein</a:t>
            </a:r>
            <a:r>
              <a:rPr lang="en-US" sz="1200" b="0" kern="1200" dirty="0">
                <a:solidFill>
                  <a:schemeClr val="tx1"/>
                </a:solidFill>
                <a:effectLst/>
                <a:latin typeface="+mn-lt"/>
                <a:ea typeface="+mn-ea"/>
                <a:cs typeface="+mn-cs"/>
              </a:rPr>
              <a:t> Bolaños Gonzalez’s fraternal twin pregnancy, C-section at 32 weeks’ gestation, Her son Alonso was 1.5 kg, and her daughter Camila was 1.6 kg. </a:t>
            </a:r>
          </a:p>
          <a:p>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Ilein</a:t>
            </a:r>
            <a:r>
              <a:rPr lang="en-US" sz="1200" b="0" kern="1200" dirty="0">
                <a:solidFill>
                  <a:schemeClr val="tx1"/>
                </a:solidFill>
                <a:effectLst/>
                <a:latin typeface="+mn-lt"/>
                <a:ea typeface="+mn-ea"/>
                <a:cs typeface="+mn-cs"/>
              </a:rPr>
              <a:t> only saw her babies for a few seconds before the doctors whisked them away to the neonatal care unit.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 was very strange,” she remembered. “It was 36 hours until I could see them again. I told the staff to please take a picture for me. That is how I met my twins.”</a:t>
            </a:r>
          </a:p>
          <a:p>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IIein</a:t>
            </a:r>
            <a:r>
              <a:rPr lang="en-US" sz="1200" b="0" kern="1200" dirty="0">
                <a:solidFill>
                  <a:schemeClr val="tx1"/>
                </a:solidFill>
                <a:effectLst/>
                <a:latin typeface="+mn-lt"/>
                <a:ea typeface="+mn-ea"/>
                <a:cs typeface="+mn-cs"/>
              </a:rPr>
              <a:t> struggled with the unnatural separation. “The visiting hours for the neonatal care unit were from 10:00 in the morning until noon and then from 5:00 to 8:00 in the evening,” she recalled. “It was terrible to be away from them.”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Relatively brief hospitalization of 24 days, but more challenges after discharge:</a:t>
            </a:r>
          </a:p>
          <a:p>
            <a:r>
              <a:rPr lang="en-US" sz="1200" b="0" kern="1200" dirty="0">
                <a:solidFill>
                  <a:schemeClr val="tx1"/>
                </a:solidFill>
                <a:effectLst/>
                <a:latin typeface="+mn-lt"/>
                <a:ea typeface="+mn-ea"/>
                <a:cs typeface="+mn-cs"/>
              </a:rPr>
              <a:t>At the age of 2, Camila was diagnosed with nephrotic syndrome,  since resolved</a:t>
            </a:r>
          </a:p>
          <a:p>
            <a:r>
              <a:rPr lang="en-US" sz="1200" b="0" kern="1200" dirty="0">
                <a:solidFill>
                  <a:schemeClr val="tx1"/>
                </a:solidFill>
                <a:effectLst/>
                <a:latin typeface="+mn-lt"/>
                <a:ea typeface="+mn-ea"/>
                <a:cs typeface="+mn-cs"/>
              </a:rPr>
              <a:t>Alonso has faced some issues common in children born preterm, including kidney problems as well as difficulties eating, sleeping, and focusing</a:t>
            </a:r>
          </a:p>
          <a:p>
            <a:r>
              <a:rPr lang="en-US" sz="1200" b="0" kern="1200" dirty="0">
                <a:solidFill>
                  <a:schemeClr val="tx1"/>
                </a:solidFill>
                <a:effectLst/>
                <a:latin typeface="+mn-lt"/>
                <a:ea typeface="+mn-ea"/>
                <a:cs typeface="+mn-cs"/>
              </a:rPr>
              <a:t>Both twins struggled with sensory processing.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t>
            </a:r>
            <a:r>
              <a:rPr lang="en-US" sz="1200" kern="1200" dirty="0" err="1">
                <a:solidFill>
                  <a:schemeClr val="tx1"/>
                </a:solidFill>
                <a:effectLst/>
                <a:latin typeface="+mn-lt"/>
                <a:ea typeface="+mn-ea"/>
                <a:cs typeface="+mn-cs"/>
              </a:rPr>
              <a:t>Ilein</a:t>
            </a:r>
            <a:r>
              <a:rPr lang="en-US" sz="1200" kern="1200" dirty="0">
                <a:solidFill>
                  <a:schemeClr val="tx1"/>
                </a:solidFill>
                <a:effectLst/>
                <a:latin typeface="+mn-lt"/>
                <a:ea typeface="+mn-ea"/>
                <a:cs typeface="+mn-cs"/>
              </a:rPr>
              <a:t> started a parent support group at her twins’ hospital. Later, she joined forces with another affected mother to build NGO,</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Con Amor </a:t>
            </a:r>
            <a:r>
              <a:rPr lang="en-US" sz="1200" b="1" i="1" kern="1200" dirty="0" err="1">
                <a:solidFill>
                  <a:schemeClr val="tx1"/>
                </a:solidFill>
                <a:effectLst/>
                <a:latin typeface="+mn-lt"/>
                <a:ea typeface="+mn-ea"/>
                <a:cs typeface="+mn-cs"/>
              </a:rPr>
              <a:t>Vencerás</a:t>
            </a:r>
            <a:r>
              <a:rPr lang="en-US" sz="1200" b="1" kern="1200" dirty="0">
                <a:solidFill>
                  <a:schemeClr val="tx1"/>
                </a:solidFill>
                <a:effectLst/>
                <a:latin typeface="+mn-lt"/>
                <a:ea typeface="+mn-ea"/>
                <a:cs typeface="+mn-cs"/>
              </a:rPr>
              <a:t> (“With Love, You Will Win”) = </a:t>
            </a:r>
            <a:r>
              <a:rPr lang="en-US" sz="1200" kern="1200" dirty="0">
                <a:solidFill>
                  <a:schemeClr val="tx1"/>
                </a:solidFill>
                <a:effectLst/>
                <a:latin typeface="+mn-lt"/>
                <a:ea typeface="+mn-ea"/>
                <a:cs typeface="+mn-cs"/>
              </a:rPr>
              <a:t>focuses on improving policies and increasing emotional support for families of small and sick newborns. </a:t>
            </a:r>
          </a:p>
          <a:p>
            <a:r>
              <a:rPr lang="en-US" sz="1200" kern="1200" dirty="0">
                <a:solidFill>
                  <a:schemeClr val="tx1"/>
                </a:solidFill>
                <a:effectLst/>
                <a:latin typeface="+mn-lt"/>
                <a:ea typeface="+mn-ea"/>
                <a:cs typeface="+mn-cs"/>
              </a:rPr>
              <a:t>-representatives in 22 cities in Mexico and 5 countries in Latin America</a:t>
            </a:r>
          </a:p>
          <a:p>
            <a:pPr marL="171450" indent="-171450">
              <a:buFontTx/>
              <a:buChar char="-"/>
            </a:pPr>
            <a:r>
              <a:rPr lang="en-US" sz="1200" kern="1200" dirty="0">
                <a:solidFill>
                  <a:schemeClr val="tx1"/>
                </a:solidFill>
                <a:effectLst/>
                <a:latin typeface="+mn-lt"/>
                <a:ea typeface="+mn-ea"/>
                <a:cs typeface="+mn-cs"/>
              </a:rPr>
              <a:t>created a manual for parents to develop their own local support groups-</a:t>
            </a:r>
          </a:p>
          <a:p>
            <a:pPr marL="171450" indent="-171450">
              <a:buFontTx/>
              <a:buChar char="-"/>
            </a:pPr>
            <a:r>
              <a:rPr lang="en-US" sz="1200" kern="1200" dirty="0">
                <a:solidFill>
                  <a:schemeClr val="tx1"/>
                </a:solidFill>
                <a:effectLst/>
                <a:latin typeface="+mn-lt"/>
                <a:ea typeface="+mn-ea"/>
                <a:cs typeface="+mn-cs"/>
              </a:rPr>
              <a:t>Currently hosts 1 of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largest prematurity-focused online support groups in Latin America</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16</a:t>
            </a:fld>
            <a:endParaRPr lang="en-GB"/>
          </a:p>
        </p:txBody>
      </p:sp>
    </p:spTree>
    <p:extLst>
      <p:ext uri="{BB962C8B-B14F-4D97-AF65-F5344CB8AC3E}">
        <p14:creationId xmlns:p14="http://schemas.microsoft.com/office/powerpoint/2010/main" val="17059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Individualized education </a:t>
            </a:r>
            <a:r>
              <a:rPr lang="en-US" sz="1200" dirty="0" err="1"/>
              <a:t>programmes</a:t>
            </a:r>
            <a:r>
              <a:rPr lang="en-US" sz="1200" dirty="0"/>
              <a:t> </a:t>
            </a:r>
            <a:r>
              <a:rPr lang="en-US" sz="1200" b="1" dirty="0"/>
              <a:t>that discuss problem-solving, </a:t>
            </a:r>
            <a:r>
              <a:rPr lang="en-US" sz="1200" b="1" dirty="0" err="1"/>
              <a:t>behavioural</a:t>
            </a:r>
            <a:r>
              <a:rPr lang="en-US" sz="1200" b="1" dirty="0"/>
              <a:t> cues and appropriate interaction </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18</a:t>
            </a:fld>
            <a:endParaRPr lang="en-GB"/>
          </a:p>
        </p:txBody>
      </p:sp>
    </p:spTree>
    <p:extLst>
      <p:ext uri="{BB962C8B-B14F-4D97-AF65-F5344CB8AC3E}">
        <p14:creationId xmlns:p14="http://schemas.microsoft.com/office/powerpoint/2010/main" val="368519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Early interventions have also been effective in rural disadvantaged settings. </a:t>
            </a:r>
          </a:p>
          <a:p>
            <a:endParaRPr lang="en-US" dirty="0"/>
          </a:p>
          <a:p>
            <a:r>
              <a:rPr lang="en-US" dirty="0"/>
              <a:t>References:</a:t>
            </a:r>
          </a:p>
          <a:p>
            <a:r>
              <a:rPr lang="de-DE" sz="1200" b="0" i="0" u="none" strike="noStrike" kern="1200" baseline="0" dirty="0" err="1">
                <a:solidFill>
                  <a:schemeClr val="tx1"/>
                </a:solidFill>
                <a:latin typeface="+mn-lt"/>
                <a:ea typeface="+mn-ea"/>
                <a:cs typeface="+mn-cs"/>
              </a:rPr>
              <a:t>Engle</a:t>
            </a:r>
            <a:r>
              <a:rPr lang="de-DE" sz="1200" b="0" i="0" u="none" strike="noStrike" kern="1200" baseline="0" dirty="0">
                <a:solidFill>
                  <a:schemeClr val="tx1"/>
                </a:solidFill>
                <a:latin typeface="+mn-lt"/>
                <a:ea typeface="+mn-ea"/>
                <a:cs typeface="+mn-cs"/>
              </a:rPr>
              <a:t> PL, </a:t>
            </a:r>
            <a:r>
              <a:rPr lang="de-DE" sz="1200" b="0" i="0" u="none" strike="noStrike" kern="1200" baseline="0" dirty="0" err="1">
                <a:solidFill>
                  <a:schemeClr val="tx1"/>
                </a:solidFill>
                <a:latin typeface="+mn-lt"/>
                <a:ea typeface="+mn-ea"/>
                <a:cs typeface="+mn-cs"/>
              </a:rPr>
              <a:t>Fernald</a:t>
            </a:r>
            <a:r>
              <a:rPr lang="de-DE" sz="1200" b="0" i="0" u="none" strike="noStrike" kern="1200" baseline="0" dirty="0">
                <a:solidFill>
                  <a:schemeClr val="tx1"/>
                </a:solidFill>
                <a:latin typeface="+mn-lt"/>
                <a:ea typeface="+mn-ea"/>
                <a:cs typeface="+mn-cs"/>
              </a:rPr>
              <a:t> LCH, Alderman H, Behrman J, </a:t>
            </a:r>
            <a:r>
              <a:rPr lang="en-US" sz="1200" b="0" i="0" u="none" strike="noStrike" kern="1200" baseline="0" dirty="0">
                <a:solidFill>
                  <a:schemeClr val="tx1"/>
                </a:solidFill>
                <a:latin typeface="+mn-lt"/>
                <a:ea typeface="+mn-ea"/>
                <a:cs typeface="+mn-cs"/>
              </a:rPr>
              <a:t>O’Gara C, Yousafzai A, et al. Strategies for reducing inequalities and improving developmental outcomes for young children in low-income and middle-income countries. Lancet. 2011;378(9799):1339–53.</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Aboud</a:t>
            </a:r>
            <a:r>
              <a:rPr lang="en-US" sz="1200" b="0" i="0" u="none" strike="noStrike" kern="1200" baseline="0" dirty="0">
                <a:solidFill>
                  <a:schemeClr val="tx1"/>
                </a:solidFill>
                <a:latin typeface="+mn-lt"/>
                <a:ea typeface="+mn-ea"/>
                <a:cs typeface="+mn-cs"/>
              </a:rPr>
              <a:t> FE, Yousafzai AK. Very early childhood development. Reproductive, Maternal, Newborn, and Child Health. 2016:241.</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19</a:t>
            </a:fld>
            <a:endParaRPr lang="en-GB"/>
          </a:p>
        </p:txBody>
      </p:sp>
    </p:spTree>
    <p:extLst>
      <p:ext uri="{BB962C8B-B14F-4D97-AF65-F5344CB8AC3E}">
        <p14:creationId xmlns:p14="http://schemas.microsoft.com/office/powerpoint/2010/main" val="134714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References:</a:t>
            </a:r>
          </a:p>
          <a:p>
            <a:r>
              <a:rPr lang="pt-BR" sz="1200" b="0" i="0" u="none" strike="noStrike" kern="1200" baseline="0" dirty="0" err="1">
                <a:solidFill>
                  <a:schemeClr val="tx1"/>
                </a:solidFill>
                <a:latin typeface="+mn-lt"/>
                <a:ea typeface="+mn-ea"/>
                <a:cs typeface="+mn-cs"/>
              </a:rPr>
              <a:t>Eshel</a:t>
            </a:r>
            <a:r>
              <a:rPr lang="pt-BR" sz="1200" b="0" i="0" u="none" strike="noStrike" kern="1200" baseline="0" dirty="0">
                <a:solidFill>
                  <a:schemeClr val="tx1"/>
                </a:solidFill>
                <a:latin typeface="+mn-lt"/>
                <a:ea typeface="+mn-ea"/>
                <a:cs typeface="+mn-cs"/>
              </a:rPr>
              <a:t> N, Daelmans B, Mello MCd, Martines J. </a:t>
            </a:r>
            <a:r>
              <a:rPr lang="en-US" sz="1200" b="0" i="0" u="none" strike="noStrike" kern="1200" baseline="0" dirty="0">
                <a:solidFill>
                  <a:schemeClr val="tx1"/>
                </a:solidFill>
                <a:latin typeface="+mn-lt"/>
                <a:ea typeface="+mn-ea"/>
                <a:cs typeface="+mn-cs"/>
              </a:rPr>
              <a:t>Responsive parenting: interventions and outcomes. Bull World Health Organ. 2006;84(12):991–8.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Brett J, </a:t>
            </a:r>
            <a:r>
              <a:rPr lang="en-US" sz="1200" kern="1200" dirty="0" err="1">
                <a:solidFill>
                  <a:schemeClr val="tx1"/>
                </a:solidFill>
                <a:effectLst/>
                <a:latin typeface="+mn-lt"/>
                <a:ea typeface="+mn-ea"/>
                <a:cs typeface="+mn-cs"/>
              </a:rPr>
              <a:t>Staniszewska</a:t>
            </a:r>
            <a:r>
              <a:rPr lang="en-US" sz="1200" kern="1200" dirty="0">
                <a:solidFill>
                  <a:schemeClr val="tx1"/>
                </a:solidFill>
                <a:effectLst/>
                <a:latin typeface="+mn-lt"/>
                <a:ea typeface="+mn-ea"/>
                <a:cs typeface="+mn-cs"/>
              </a:rPr>
              <a:t> S, Newburn M, Jones N, Taylor L. A systematic mapping review of effective interventions for communicating with, supporting and providing information to parents of preterm infants. BMJ Open. 2011;1(1):e000023.</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Charpak</a:t>
            </a:r>
            <a:r>
              <a:rPr lang="en-US" sz="1200" kern="1200" dirty="0">
                <a:solidFill>
                  <a:schemeClr val="tx1"/>
                </a:solidFill>
                <a:effectLst/>
                <a:latin typeface="+mn-lt"/>
                <a:ea typeface="+mn-ea"/>
                <a:cs typeface="+mn-cs"/>
              </a:rPr>
              <a:t> N, Tessier R, Ruiz JG, Hernandez JT, </a:t>
            </a:r>
            <a:r>
              <a:rPr lang="en-US" sz="1200" kern="1200" dirty="0" err="1">
                <a:solidFill>
                  <a:schemeClr val="tx1"/>
                </a:solidFill>
                <a:effectLst/>
                <a:latin typeface="+mn-lt"/>
                <a:ea typeface="+mn-ea"/>
                <a:cs typeface="+mn-cs"/>
              </a:rPr>
              <a:t>Uriza</a:t>
            </a:r>
            <a:r>
              <a:rPr lang="en-US" sz="1200" kern="1200" dirty="0">
                <a:solidFill>
                  <a:schemeClr val="tx1"/>
                </a:solidFill>
                <a:effectLst/>
                <a:latin typeface="+mn-lt"/>
                <a:ea typeface="+mn-ea"/>
                <a:cs typeface="+mn-cs"/>
              </a:rPr>
              <a:t> F, Villegas J, et al. Twenty-year follow-up of kangaroo mother care versus traditional care. Pediatrics. 2017;139(1): </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 e20162063.</a:t>
            </a:r>
          </a:p>
          <a:p>
            <a:endParaRPr lang="en-US" sz="1200" b="0" i="0" u="none" strike="noStrike" kern="1200" baseline="0" dirty="0">
              <a:solidFill>
                <a:schemeClr val="tx1"/>
              </a:solidFill>
              <a:latin typeface="+mn-lt"/>
              <a:ea typeface="+mn-ea"/>
              <a:cs typeface="+mn-cs"/>
            </a:endParaRPr>
          </a:p>
          <a:p>
            <a:r>
              <a:rPr lang="en-US" sz="1200" kern="1200" dirty="0" err="1">
                <a:solidFill>
                  <a:schemeClr val="tx1"/>
                </a:solidFill>
                <a:effectLst/>
                <a:latin typeface="+mn-lt"/>
                <a:ea typeface="+mn-ea"/>
                <a:cs typeface="+mn-cs"/>
              </a:rPr>
              <a:t>Aboud</a:t>
            </a:r>
            <a:r>
              <a:rPr lang="en-US" sz="1200" kern="1200" dirty="0">
                <a:solidFill>
                  <a:schemeClr val="tx1"/>
                </a:solidFill>
                <a:effectLst/>
                <a:latin typeface="+mn-lt"/>
                <a:ea typeface="+mn-ea"/>
                <a:cs typeface="+mn-cs"/>
              </a:rPr>
              <a:t> FE, Yousafzai AK. Global health and development in early childhood. </a:t>
            </a:r>
            <a:r>
              <a:rPr lang="en-US" sz="1200" kern="1200" dirty="0" err="1">
                <a:solidFill>
                  <a:schemeClr val="tx1"/>
                </a:solidFill>
                <a:effectLst/>
                <a:latin typeface="+mn-lt"/>
                <a:ea typeface="+mn-ea"/>
                <a:cs typeface="+mn-cs"/>
              </a:rPr>
              <a:t>Annu</a:t>
            </a:r>
            <a:r>
              <a:rPr lang="en-US" sz="1200" kern="1200" dirty="0">
                <a:solidFill>
                  <a:schemeClr val="tx1"/>
                </a:solidFill>
                <a:effectLst/>
                <a:latin typeface="+mn-lt"/>
                <a:ea typeface="+mn-ea"/>
                <a:cs typeface="+mn-cs"/>
              </a:rPr>
              <a:t> Rev Psychol. 2015;66(1):433–57.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Britto PR, Lye SJ, Proulx K, Yousafzai AK, Matthews SG, </a:t>
            </a:r>
            <a:r>
              <a:rPr lang="en-US" sz="1200" kern="1200" dirty="0" err="1">
                <a:solidFill>
                  <a:schemeClr val="tx1"/>
                </a:solidFill>
                <a:effectLst/>
                <a:latin typeface="+mn-lt"/>
                <a:ea typeface="+mn-ea"/>
                <a:cs typeface="+mn-cs"/>
              </a:rPr>
              <a:t>Vaivada</a:t>
            </a:r>
            <a:r>
              <a:rPr lang="en-US" sz="1200" kern="1200" dirty="0">
                <a:solidFill>
                  <a:schemeClr val="tx1"/>
                </a:solidFill>
                <a:effectLst/>
                <a:latin typeface="+mn-lt"/>
                <a:ea typeface="+mn-ea"/>
                <a:cs typeface="+mn-cs"/>
              </a:rPr>
              <a:t> T, et al. Nurturing care: promoting early childhood development. Lancet. 2017;389(10064):91–102.</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Additional references:</a:t>
            </a:r>
          </a:p>
          <a:p>
            <a:r>
              <a:rPr lang="en-US" sz="1200" b="0" i="0" u="none" strike="noStrike" kern="1200" baseline="0" dirty="0">
                <a:solidFill>
                  <a:schemeClr val="tx1"/>
                </a:solidFill>
                <a:latin typeface="+mn-lt"/>
                <a:ea typeface="+mn-ea"/>
                <a:cs typeface="+mn-cs"/>
              </a:rPr>
              <a:t>WHO. Caring for the newborn at home. Geneva: World Health Organization; 2015 (http://www.who.int/ </a:t>
            </a:r>
            <a:r>
              <a:rPr lang="en-US" sz="1200" b="0" i="0" u="none" strike="noStrike" kern="1200" baseline="0" dirty="0" err="1">
                <a:solidFill>
                  <a:schemeClr val="tx1"/>
                </a:solidFill>
                <a:latin typeface="+mn-lt"/>
                <a:ea typeface="+mn-ea"/>
                <a:cs typeface="+mn-cs"/>
              </a:rPr>
              <a:t>maternal_child_adolescent</a:t>
            </a:r>
            <a:r>
              <a:rPr lang="en-US" sz="1200" b="0" i="0" u="none" strike="noStrike" kern="1200" baseline="0" dirty="0">
                <a:solidFill>
                  <a:schemeClr val="tx1"/>
                </a:solidFill>
                <a:latin typeface="+mn-lt"/>
                <a:ea typeface="+mn-ea"/>
                <a:cs typeface="+mn-cs"/>
              </a:rPr>
              <a:t>/documents/caring-for-</a:t>
            </a:r>
            <a:r>
              <a:rPr lang="en-US" sz="1200" b="0" i="0" u="none" strike="noStrike" kern="1200" baseline="0" dirty="0" err="1">
                <a:solidFill>
                  <a:schemeClr val="tx1"/>
                </a:solidFill>
                <a:latin typeface="+mn-lt"/>
                <a:ea typeface="+mn-ea"/>
                <a:cs typeface="+mn-cs"/>
              </a:rPr>
              <a:t>thenewborn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at-home/</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accessed 28 February 2019).</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Walker SP, Chang SM, Powell CA, Grantham-McGregor SM. Psychosocial intervention improves the development of term low-birth-weight infants. J </a:t>
            </a:r>
            <a:r>
              <a:rPr lang="en-US" sz="1200" b="0" i="0" u="none" strike="noStrike" kern="1200" baseline="0" dirty="0" err="1">
                <a:solidFill>
                  <a:schemeClr val="tx1"/>
                </a:solidFill>
                <a:latin typeface="+mn-lt"/>
                <a:ea typeface="+mn-ea"/>
                <a:cs typeface="+mn-cs"/>
              </a:rPr>
              <a:t>Nutr</a:t>
            </a:r>
            <a:r>
              <a:rPr lang="en-US" sz="1200" b="0" i="0" u="none" strike="noStrike" kern="1200" baseline="0" dirty="0">
                <a:solidFill>
                  <a:schemeClr val="tx1"/>
                </a:solidFill>
                <a:latin typeface="+mn-lt"/>
                <a:ea typeface="+mn-ea"/>
                <a:cs typeface="+mn-cs"/>
              </a:rPr>
              <a:t>. 2004;134(6):1417.</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Walker SP, Chang SM, Younger N, Grantham-McGregor SM. The effect of psychosocial stimulation on cognition and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at 6 years in a cohort of term, low-birthweight Jamaican children. Dev Med Child Neurol. 2010;52(7):e154.</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20</a:t>
            </a:fld>
            <a:endParaRPr lang="en-GB"/>
          </a:p>
        </p:txBody>
      </p:sp>
    </p:spTree>
    <p:extLst>
      <p:ext uri="{BB962C8B-B14F-4D97-AF65-F5344CB8AC3E}">
        <p14:creationId xmlns:p14="http://schemas.microsoft.com/office/powerpoint/2010/main" val="1758457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21</a:t>
            </a:fld>
            <a:endParaRPr lang="en-GB"/>
          </a:p>
        </p:txBody>
      </p:sp>
    </p:spTree>
    <p:extLst>
      <p:ext uri="{BB962C8B-B14F-4D97-AF65-F5344CB8AC3E}">
        <p14:creationId xmlns:p14="http://schemas.microsoft.com/office/powerpoint/2010/main" val="422522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screen for parental distress:</a:t>
            </a:r>
          </a:p>
          <a:p>
            <a:pPr marL="285750" marR="0" lvl="0" indent="-285750" algn="l" defTabSz="457200" rtl="0" eaLnBrk="1" fontAlgn="auto" latinLnBrk="0" hangingPunct="1">
              <a:lnSpc>
                <a:spcPct val="100000"/>
              </a:lnSpc>
              <a:spcBef>
                <a:spcPct val="20000"/>
              </a:spcBef>
              <a:spcAft>
                <a:spcPts val="0"/>
              </a:spcAft>
              <a:buClrTx/>
              <a:buSzPct val="50000"/>
              <a:buFont typeface="Courier New" panose="02070309020205020404" pitchFamily="49" charset="0"/>
              <a:buChar char="o"/>
              <a:tabLst/>
              <a:defRPr/>
            </a:pPr>
            <a:r>
              <a:rPr kumimoji="0" lang="en-US" sz="1200" b="0" i="0" u="none" strike="noStrike" kern="1200" cap="none" spc="0" normalizeH="0" baseline="0" noProof="0" dirty="0">
                <a:ln>
                  <a:noFill/>
                </a:ln>
                <a:solidFill>
                  <a:srgbClr val="404040"/>
                </a:solidFill>
                <a:effectLst/>
                <a:uLnTx/>
                <a:uFillTx/>
                <a:latin typeface="Helvetica" pitchFamily="2" charset="0"/>
                <a:ea typeface="+mn-ea"/>
              </a:rPr>
              <a:t>Emotional distress experienced at NICU can disrupt infant-parent bonding, </a:t>
            </a:r>
            <a:br>
              <a:rPr kumimoji="0" lang="en-US" sz="1200" b="0" i="0" u="none" strike="noStrike" kern="1200" cap="none" spc="0" normalizeH="0" baseline="0" noProof="0" dirty="0">
                <a:ln>
                  <a:noFill/>
                </a:ln>
                <a:solidFill>
                  <a:srgbClr val="404040"/>
                </a:solidFill>
                <a:effectLst/>
                <a:uLnTx/>
                <a:uFillTx/>
                <a:latin typeface="Helvetica" pitchFamily="2" charset="0"/>
                <a:ea typeface="+mn-ea"/>
              </a:rPr>
            </a:br>
            <a:r>
              <a:rPr kumimoji="0" lang="en-US" sz="1200" b="0" i="0" u="none" strike="noStrike" kern="1200" cap="none" spc="0" normalizeH="0" baseline="0" noProof="0" dirty="0">
                <a:ln>
                  <a:noFill/>
                </a:ln>
                <a:solidFill>
                  <a:srgbClr val="404040"/>
                </a:solidFill>
                <a:effectLst/>
                <a:uLnTx/>
                <a:uFillTx/>
                <a:latin typeface="Helvetica" pitchFamily="2" charset="0"/>
                <a:ea typeface="+mn-ea"/>
              </a:rPr>
              <a:t>reduce a parent’s self-confidence as a caregiver</a:t>
            </a:r>
          </a:p>
          <a:p>
            <a:pPr marL="285750" marR="0" lvl="0" indent="-285750" algn="l" defTabSz="457200" rtl="0" eaLnBrk="1" fontAlgn="auto" latinLnBrk="0" hangingPunct="1">
              <a:lnSpc>
                <a:spcPct val="100000"/>
              </a:lnSpc>
              <a:spcBef>
                <a:spcPct val="20000"/>
              </a:spcBef>
              <a:spcAft>
                <a:spcPts val="0"/>
              </a:spcAft>
              <a:buClrTx/>
              <a:buSzPct val="50000"/>
              <a:buFont typeface="Courier New" panose="02070309020205020404" pitchFamily="49" charset="0"/>
              <a:buChar char="o"/>
              <a:tabLst/>
              <a:defRPr/>
            </a:pPr>
            <a:r>
              <a:rPr kumimoji="0" lang="en-US" sz="1200" b="0" i="0" u="none" strike="noStrike" kern="1200" cap="none" spc="0" normalizeH="0" baseline="0" noProof="0" dirty="0">
                <a:ln>
                  <a:noFill/>
                </a:ln>
                <a:solidFill>
                  <a:srgbClr val="404040"/>
                </a:solidFill>
                <a:effectLst/>
                <a:uLnTx/>
                <a:uFillTx/>
                <a:latin typeface="Helvetica" pitchFamily="2" charset="0"/>
                <a:ea typeface="+mn-ea"/>
              </a:rPr>
              <a:t>Mothers are more at risk for anxiety and depression, which </a:t>
            </a:r>
            <a:r>
              <a:rPr kumimoji="0" lang="en-US" sz="1200" b="0" i="0" u="none" strike="noStrike" kern="1200" cap="none" spc="0" normalizeH="0" baseline="0" noProof="0" dirty="0">
                <a:ln>
                  <a:noFill/>
                </a:ln>
                <a:solidFill>
                  <a:srgbClr val="404040"/>
                </a:solidFill>
                <a:effectLst/>
                <a:uLnTx/>
                <a:uFillTx/>
                <a:latin typeface="Helvetica" pitchFamily="2" charset="0"/>
                <a:ea typeface="+mn-ea"/>
                <a:sym typeface="Wingdings" pitchFamily="2" charset="2"/>
              </a:rPr>
              <a:t>can lead to </a:t>
            </a:r>
            <a:r>
              <a:rPr kumimoji="0" lang="en-US" sz="1200" b="0" i="0" u="none" strike="noStrike" kern="1200" cap="none" spc="0" normalizeH="0" baseline="0" noProof="0" dirty="0">
                <a:ln>
                  <a:noFill/>
                </a:ln>
                <a:solidFill>
                  <a:srgbClr val="404040"/>
                </a:solidFill>
                <a:effectLst/>
                <a:uLnTx/>
                <a:uFillTx/>
                <a:latin typeface="Helvetica" pitchFamily="2" charset="0"/>
                <a:ea typeface="+mn-ea"/>
              </a:rPr>
              <a:t>long-term negative consequences on child’s </a:t>
            </a:r>
            <a:r>
              <a:rPr kumimoji="0" lang="en-US" sz="1200" b="0" i="0" u="none" strike="noStrike" kern="1200" cap="none" spc="0" normalizeH="0" baseline="0" noProof="0" dirty="0" err="1">
                <a:ln>
                  <a:noFill/>
                </a:ln>
                <a:solidFill>
                  <a:srgbClr val="404040"/>
                </a:solidFill>
                <a:effectLst/>
                <a:uLnTx/>
                <a:uFillTx/>
                <a:latin typeface="Helvetica" pitchFamily="2" charset="0"/>
                <a:ea typeface="+mn-ea"/>
              </a:rPr>
              <a:t>behavioural</a:t>
            </a:r>
            <a:r>
              <a:rPr kumimoji="0" lang="en-US" sz="1200" b="0" i="0" u="none" strike="noStrike" kern="1200" cap="none" spc="0" normalizeH="0" baseline="0" noProof="0" dirty="0">
                <a:ln>
                  <a:noFill/>
                </a:ln>
                <a:solidFill>
                  <a:srgbClr val="404040"/>
                </a:solidFill>
                <a:effectLst/>
                <a:uLnTx/>
                <a:uFillTx/>
                <a:latin typeface="Helvetica" pitchFamily="2" charset="0"/>
                <a:ea typeface="+mn-ea"/>
              </a:rPr>
              <a:t> and cognitive development </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22</a:t>
            </a:fld>
            <a:endParaRPr lang="en-GB"/>
          </a:p>
        </p:txBody>
      </p:sp>
    </p:spTree>
    <p:extLst>
      <p:ext uri="{BB962C8B-B14F-4D97-AF65-F5344CB8AC3E}">
        <p14:creationId xmlns:p14="http://schemas.microsoft.com/office/powerpoint/2010/main" val="401182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 4.2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Setting: limited access to quality health services, conditions of poverty, disadvantage and fragility</a:t>
            </a:r>
          </a:p>
          <a:p>
            <a:endParaRPr lang="en-US" dirty="0"/>
          </a:p>
          <a:p>
            <a:r>
              <a:rPr lang="en-US" dirty="0"/>
              <a:t>Caring for the Newborn at Home</a:t>
            </a:r>
          </a:p>
          <a:p>
            <a:pPr lvl="1"/>
            <a:r>
              <a:rPr lang="en-US" dirty="0"/>
              <a:t>For at-risk newborn, addresses special care considerations for LBW newborns</a:t>
            </a:r>
          </a:p>
          <a:p>
            <a:pPr lvl="1"/>
            <a:r>
              <a:rPr lang="en-US" dirty="0"/>
              <a:t>Antenatal and newborn care delivered during pregnancy + for 1 week after birth</a:t>
            </a:r>
          </a:p>
          <a:p>
            <a:pPr lvl="1"/>
            <a:r>
              <a:rPr lang="en-US" dirty="0"/>
              <a:t>5 home visits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packages (focus on the development of all children, or sick children who are not necessarily small or preterm. These detail the health and nutritional needs of young children, along with early stimulation and responsive caregiving practices)</a:t>
            </a:r>
          </a:p>
          <a:p>
            <a:pPr lvl="1"/>
            <a:r>
              <a:rPr lang="en-US" dirty="0"/>
              <a:t>Caring for a Child’s Healthy Growth and Development</a:t>
            </a:r>
          </a:p>
          <a:p>
            <a:pPr lvl="1"/>
            <a:r>
              <a:rPr lang="en-US" dirty="0"/>
              <a:t>Caring for the Sick Child in the Community</a:t>
            </a:r>
          </a:p>
          <a:p>
            <a:pPr lvl="1"/>
            <a:r>
              <a:rPr lang="en-US" dirty="0"/>
              <a:t>Care for Child Development</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23</a:t>
            </a:fld>
            <a:endParaRPr lang="en-GB"/>
          </a:p>
        </p:txBody>
      </p:sp>
    </p:spTree>
    <p:extLst>
      <p:ext uri="{BB962C8B-B14F-4D97-AF65-F5344CB8AC3E}">
        <p14:creationId xmlns:p14="http://schemas.microsoft.com/office/powerpoint/2010/main" val="102136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action. </a:t>
            </a:r>
          </a:p>
          <a:p>
            <a:r>
              <a:rPr lang="en-US" dirty="0"/>
              <a:t>Small and sick newborns are at greatest risk of suffering from developmental delays, physical disabilities and poor neurodevelopmental functioning </a:t>
            </a:r>
            <a:endParaRPr lang="en-US" i="1" dirty="0"/>
          </a:p>
          <a:p>
            <a:r>
              <a:rPr lang="en-US" dirty="0"/>
              <a:t>Emerging evidence that disabilities may be prevented/mitigated with good-quality, developmentally supportive care for small and sick newborns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and family members can serve as important partners in delivering well-timed, consistent and appropriate care with vigilant follow-up of at-risk newborns </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24</a:t>
            </a:fld>
            <a:endParaRPr lang="en-GB"/>
          </a:p>
        </p:txBody>
      </p:sp>
    </p:spTree>
    <p:extLst>
      <p:ext uri="{BB962C8B-B14F-4D97-AF65-F5344CB8AC3E}">
        <p14:creationId xmlns:p14="http://schemas.microsoft.com/office/powerpoint/2010/main" val="170300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slide: why, who, what</a:t>
            </a:r>
          </a:p>
          <a:p>
            <a:endParaRPr lang="en-US"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a:t>
            </a:fld>
            <a:endParaRPr lang="en-GB"/>
          </a:p>
        </p:txBody>
      </p:sp>
    </p:spTree>
    <p:extLst>
      <p:ext uri="{BB962C8B-B14F-4D97-AF65-F5344CB8AC3E}">
        <p14:creationId xmlns:p14="http://schemas.microsoft.com/office/powerpoint/2010/main" val="102166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25</a:t>
            </a:fld>
            <a:endParaRPr lang="en-GB"/>
          </a:p>
        </p:txBody>
      </p:sp>
    </p:spTree>
    <p:extLst>
      <p:ext uri="{BB962C8B-B14F-4D97-AF65-F5344CB8AC3E}">
        <p14:creationId xmlns:p14="http://schemas.microsoft.com/office/powerpoint/2010/main" val="385905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system challenges in MNH:</a:t>
            </a:r>
          </a:p>
          <a:p>
            <a:r>
              <a:rPr lang="en-US" dirty="0"/>
              <a:t>- Maintain essential maternal and neonatal care services</a:t>
            </a:r>
          </a:p>
          <a:p>
            <a:r>
              <a:rPr lang="en-US" dirty="0"/>
              <a:t>- Prevent decrease in utilization on MNH services</a:t>
            </a:r>
          </a:p>
          <a:p>
            <a:r>
              <a:rPr lang="en-US" dirty="0"/>
              <a:t>- Respond to the needs of women and newborns with COVID-19</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26</a:t>
            </a:fld>
            <a:endParaRPr lang="en-GB"/>
          </a:p>
        </p:txBody>
      </p:sp>
    </p:spTree>
    <p:extLst>
      <p:ext uri="{BB962C8B-B14F-4D97-AF65-F5344CB8AC3E}">
        <p14:creationId xmlns:p14="http://schemas.microsoft.com/office/powerpoint/2010/main" val="1073459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early years are a critical period to build human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 parents to take care of their own physical and mental well-being so they can better provide nurturing care for their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27</a:t>
            </a:fld>
            <a:endParaRPr lang="en-GB"/>
          </a:p>
        </p:txBody>
      </p:sp>
    </p:spTree>
    <p:extLst>
      <p:ext uri="{BB962C8B-B14F-4D97-AF65-F5344CB8AC3E}">
        <p14:creationId xmlns:p14="http://schemas.microsoft.com/office/powerpoint/2010/main" val="143571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early years are a critical period to build human capital. Strategic investments in ECD need to be prioritized within the COVID-19 response to protect this generation of young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 information campaigns integrate key messages to promote ECD and nurturing care, related to nutrition, health, stimulation and learning, violence prevention and psychosocial support</a:t>
            </a:r>
          </a:p>
          <a:p>
            <a:r>
              <a:rPr lang="en-US" sz="1200" dirty="0"/>
              <a:t>Respect for the role of family members as care partners and maintain family integrity.</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 the collaboration between family members and the healthcare team</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28</a:t>
            </a:fld>
            <a:endParaRPr lang="en-GB"/>
          </a:p>
        </p:txBody>
      </p:sp>
    </p:spTree>
    <p:extLst>
      <p:ext uri="{BB962C8B-B14F-4D97-AF65-F5344CB8AC3E}">
        <p14:creationId xmlns:p14="http://schemas.microsoft.com/office/powerpoint/2010/main" val="188091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09211-4B58-43D4-984F-AB3C7E8BF3BF}" type="slidenum">
              <a:rPr lang="en-US" smtClean="0"/>
              <a:t>29</a:t>
            </a:fld>
            <a:endParaRPr lang="en-US"/>
          </a:p>
        </p:txBody>
      </p:sp>
    </p:spTree>
    <p:extLst>
      <p:ext uri="{BB962C8B-B14F-4D97-AF65-F5344CB8AC3E}">
        <p14:creationId xmlns:p14="http://schemas.microsoft.com/office/powerpoint/2010/main" val="739602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slide. </a:t>
            </a:r>
          </a:p>
        </p:txBody>
      </p:sp>
      <p:sp>
        <p:nvSpPr>
          <p:cNvPr id="4" name="Slide Number Placeholder 3"/>
          <p:cNvSpPr>
            <a:spLocks noGrp="1"/>
          </p:cNvSpPr>
          <p:nvPr>
            <p:ph type="sldNum" sz="quarter" idx="5"/>
          </p:nvPr>
        </p:nvSpPr>
        <p:spPr/>
        <p:txBody>
          <a:bodyPr/>
          <a:lstStyle/>
          <a:p>
            <a:fld id="{42592B92-0E66-4482-B836-B23AEEFCB395}" type="slidenum">
              <a:rPr lang="en-GB" smtClean="0"/>
              <a:t>30</a:t>
            </a:fld>
            <a:endParaRPr lang="en-GB"/>
          </a:p>
        </p:txBody>
      </p:sp>
    </p:spTree>
    <p:extLst>
      <p:ext uri="{BB962C8B-B14F-4D97-AF65-F5344CB8AC3E}">
        <p14:creationId xmlns:p14="http://schemas.microsoft.com/office/powerpoint/2010/main" val="1433692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592B92-0E66-4482-B836-B23AEEFCB395}" type="slidenum">
              <a:rPr lang="en-GB" smtClean="0"/>
              <a:t>31</a:t>
            </a:fld>
            <a:endParaRPr lang="en-GB"/>
          </a:p>
        </p:txBody>
      </p:sp>
    </p:spTree>
    <p:extLst>
      <p:ext uri="{BB962C8B-B14F-4D97-AF65-F5344CB8AC3E}">
        <p14:creationId xmlns:p14="http://schemas.microsoft.com/office/powerpoint/2010/main" val="2668035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slide: why, who, what</a:t>
            </a:r>
          </a:p>
          <a:p>
            <a:endParaRPr lang="en-US"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32</a:t>
            </a:fld>
            <a:endParaRPr lang="en-GB"/>
          </a:p>
        </p:txBody>
      </p:sp>
    </p:spTree>
    <p:extLst>
      <p:ext uri="{BB962C8B-B14F-4D97-AF65-F5344CB8AC3E}">
        <p14:creationId xmlns:p14="http://schemas.microsoft.com/office/powerpoint/2010/main" val="51933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Collaborators.</a:t>
            </a:r>
          </a:p>
        </p:txBody>
      </p:sp>
      <p:sp>
        <p:nvSpPr>
          <p:cNvPr id="4" name="Slide Number Placeholder 3"/>
          <p:cNvSpPr>
            <a:spLocks noGrp="1"/>
          </p:cNvSpPr>
          <p:nvPr>
            <p:ph type="sldNum" sz="quarter" idx="5"/>
          </p:nvPr>
        </p:nvSpPr>
        <p:spPr/>
        <p:txBody>
          <a:bodyPr/>
          <a:lstStyle/>
          <a:p>
            <a:fld id="{42592B92-0E66-4482-B836-B23AEEFCB395}" type="slidenum">
              <a:rPr lang="en-GB" smtClean="0"/>
              <a:t>3</a:t>
            </a:fld>
            <a:endParaRPr lang="en-GB"/>
          </a:p>
        </p:txBody>
      </p:sp>
    </p:spTree>
    <p:extLst>
      <p:ext uri="{BB962C8B-B14F-4D97-AF65-F5344CB8AC3E}">
        <p14:creationId xmlns:p14="http://schemas.microsoft.com/office/powerpoint/2010/main" val="14763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2 – 11 am GMT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Niermeyer</a:t>
            </a:r>
            <a:r>
              <a:rPr lang="en-GB" sz="1200" kern="1200" dirty="0">
                <a:solidFill>
                  <a:schemeClr val="tx1"/>
                </a:solidFill>
                <a:effectLst/>
                <a:latin typeface="+mn-lt"/>
                <a:ea typeface="+mn-ea"/>
                <a:cs typeface="+mn-cs"/>
              </a:rPr>
              <a:t> is a Senior Medical Advisor for </a:t>
            </a:r>
            <a:r>
              <a:rPr lang="en-GB" sz="1200" kern="1200" dirty="0" err="1">
                <a:solidFill>
                  <a:schemeClr val="tx1"/>
                </a:solidFill>
                <a:effectLst/>
                <a:latin typeface="+mn-lt"/>
                <a:ea typeface="+mn-ea"/>
                <a:cs typeface="+mn-cs"/>
              </a:rPr>
              <a:t>Newborn</a:t>
            </a:r>
            <a:r>
              <a:rPr lang="en-GB" sz="1200" kern="1200" dirty="0">
                <a:solidFill>
                  <a:schemeClr val="tx1"/>
                </a:solidFill>
                <a:effectLst/>
                <a:latin typeface="+mn-lt"/>
                <a:ea typeface="+mn-ea"/>
                <a:cs typeface="+mn-cs"/>
              </a:rPr>
              <a:t> Health at USAID in Washington, DC, USA and Professor of Pediatrics, University of Colorado School of Medicine, Aurora, CO, USA.</a:t>
            </a:r>
          </a:p>
          <a:p>
            <a:endParaRPr lang="en-US" dirty="0"/>
          </a:p>
          <a:p>
            <a:pPr marL="228600" indent="-228600">
              <a:buAutoNum type="arabicPeriod" startAt="2"/>
            </a:pPr>
            <a:r>
              <a:rPr lang="en-GB" sz="1200" b="1" dirty="0" err="1">
                <a:latin typeface="Source Sans Pro SemiBold" panose="020B0603030403020204" pitchFamily="34" charset="0"/>
                <a:ea typeface="Source Sans Pro SemiBold" panose="020B0603030403020204" pitchFamily="34" charset="0"/>
              </a:rPr>
              <a:t>Dr.</a:t>
            </a:r>
            <a:r>
              <a:rPr lang="en-GB" sz="1200" b="1" dirty="0">
                <a:latin typeface="Source Sans Pro SemiBold" panose="020B0603030403020204" pitchFamily="34" charset="0"/>
                <a:ea typeface="Source Sans Pro SemiBold" panose="020B0603030403020204" pitchFamily="34" charset="0"/>
              </a:rPr>
              <a:t> Nathalie </a:t>
            </a:r>
            <a:r>
              <a:rPr lang="en-GB" sz="1200" b="1" dirty="0" err="1">
                <a:latin typeface="Source Sans Pro SemiBold" panose="020B0603030403020204" pitchFamily="34" charset="0"/>
                <a:ea typeface="Source Sans Pro SemiBold" panose="020B0603030403020204" pitchFamily="34" charset="0"/>
              </a:rPr>
              <a:t>Charpak</a:t>
            </a:r>
            <a:r>
              <a:rPr lang="en-GB" sz="1200" b="1" dirty="0">
                <a:latin typeface="Source Sans Pro SemiBold" panose="020B0603030403020204" pitchFamily="34" charset="0"/>
                <a:ea typeface="Source Sans Pro SemiBold" panose="020B0603030403020204" pitchFamily="34" charset="0"/>
              </a:rPr>
              <a:t> </a:t>
            </a:r>
            <a:r>
              <a:rPr lang="en-GB" sz="1200" b="1" dirty="0" err="1">
                <a:latin typeface="Source Sans Pro SemiBold" panose="020B0603030403020204" pitchFamily="34" charset="0"/>
                <a:ea typeface="Source Sans Pro SemiBold" panose="020B0603030403020204" pitchFamily="34" charset="0"/>
              </a:rPr>
              <a:t>isDirector</a:t>
            </a:r>
            <a:r>
              <a:rPr lang="en-GB" sz="1200" b="1" dirty="0">
                <a:latin typeface="Source Sans Pro SemiBold" panose="020B0603030403020204" pitchFamily="34" charset="0"/>
                <a:ea typeface="Source Sans Pro SemiBold" panose="020B0603030403020204" pitchFamily="34" charset="0"/>
              </a:rPr>
              <a:t> of the Kangaroo Foundation, and an associate researcher at the Pontifical Javeriana University, Bogota, Colombia.</a:t>
            </a:r>
          </a:p>
          <a:p>
            <a:r>
              <a:rPr lang="en-GB" sz="1200" b="1" dirty="0" err="1">
                <a:latin typeface="Source Sans Pro SemiBold" panose="020B0603030403020204" pitchFamily="34" charset="0"/>
                <a:ea typeface="Source Sans Pro SemiBold" panose="020B0603030403020204" pitchFamily="34" charset="0"/>
              </a:rPr>
              <a:t>Dr.</a:t>
            </a:r>
            <a:r>
              <a:rPr lang="en-GB" sz="1200" b="1" dirty="0">
                <a:latin typeface="Source Sans Pro SemiBold" panose="020B0603030403020204" pitchFamily="34" charset="0"/>
                <a:ea typeface="Source Sans Pro SemiBold" panose="020B0603030403020204" pitchFamily="34" charset="0"/>
              </a:rPr>
              <a:t> </a:t>
            </a:r>
            <a:r>
              <a:rPr lang="en-GB" sz="1200" b="1" kern="1200" dirty="0" err="1">
                <a:solidFill>
                  <a:schemeClr val="tx1"/>
                </a:solidFill>
                <a:effectLst/>
                <a:latin typeface="+mn-lt"/>
                <a:ea typeface="+mn-ea"/>
                <a:cs typeface="+mn-cs"/>
              </a:rPr>
              <a:t>Dr.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Tedbabe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Degefie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Hailegebriel</a:t>
            </a:r>
            <a:r>
              <a:rPr lang="en-GB" sz="1200" b="1" kern="120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s a Senior Adviser on Maternal and </a:t>
            </a:r>
            <a:r>
              <a:rPr lang="en-GB" sz="1200" kern="1200" dirty="0" err="1">
                <a:solidFill>
                  <a:schemeClr val="tx1"/>
                </a:solidFill>
                <a:effectLst/>
                <a:latin typeface="+mn-lt"/>
                <a:ea typeface="+mn-ea"/>
                <a:cs typeface="+mn-cs"/>
              </a:rPr>
              <a:t>Newborn</a:t>
            </a:r>
            <a:r>
              <a:rPr lang="en-GB" sz="1200" kern="1200" dirty="0">
                <a:solidFill>
                  <a:schemeClr val="tx1"/>
                </a:solidFill>
                <a:effectLst/>
                <a:latin typeface="+mn-lt"/>
                <a:ea typeface="+mn-ea"/>
                <a:cs typeface="+mn-cs"/>
              </a:rPr>
              <a:t> Health at UNICEF.</a:t>
            </a:r>
          </a:p>
          <a:p>
            <a:pPr marL="228600" indent="-228600">
              <a:buAutoNum type="arabicPeriod" startAt="2"/>
            </a:pP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01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part of a child’s developmental potential involves having an environment marked by nurturing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UNICEF, World Bank nurturing care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8</a:t>
            </a:fld>
            <a:endParaRPr lang="en-GB"/>
          </a:p>
        </p:txBody>
      </p:sp>
    </p:spTree>
    <p:extLst>
      <p:ext uri="{BB962C8B-B14F-4D97-AF65-F5344CB8AC3E}">
        <p14:creationId xmlns:p14="http://schemas.microsoft.com/office/powerpoint/2010/main" val="42303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of critical period or window of opportunity</a:t>
            </a:r>
          </a:p>
          <a:p>
            <a:r>
              <a:rPr lang="en-US" dirty="0"/>
              <a:t>greater social cohesion and stability, higher productivity and earnings</a:t>
            </a:r>
          </a:p>
        </p:txBody>
      </p:sp>
      <p:sp>
        <p:nvSpPr>
          <p:cNvPr id="4" name="Slide Number Placeholder 3"/>
          <p:cNvSpPr>
            <a:spLocks noGrp="1"/>
          </p:cNvSpPr>
          <p:nvPr>
            <p:ph type="sldNum" sz="quarter" idx="5"/>
          </p:nvPr>
        </p:nvSpPr>
        <p:spPr/>
        <p:txBody>
          <a:bodyPr/>
          <a:lstStyle/>
          <a:p>
            <a:fld id="{42592B92-0E66-4482-B836-B23AEEFCB395}" type="slidenum">
              <a:rPr lang="en-GB" smtClean="0"/>
              <a:t>9</a:t>
            </a:fld>
            <a:endParaRPr lang="en-GB"/>
          </a:p>
        </p:txBody>
      </p:sp>
    </p:spTree>
    <p:extLst>
      <p:ext uri="{BB962C8B-B14F-4D97-AF65-F5344CB8AC3E}">
        <p14:creationId xmlns:p14="http://schemas.microsoft.com/office/powerpoint/2010/main" val="824240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While many low- and middle-income countries (LMIC) settings offer oxygen to preterm newborns, not able to provide blended oxygen (i.e. &lt;100%)</a:t>
            </a:r>
          </a:p>
          <a:p>
            <a:pPr lvl="1"/>
            <a:r>
              <a:rPr lang="en-US" sz="1400" dirty="0"/>
              <a:t>Potent risk factor for increased visual impairment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LBW newborns @ Greater risk for academic difficulties and </a:t>
            </a:r>
            <a:r>
              <a:rPr lang="en-US" sz="1200" dirty="0" err="1"/>
              <a:t>behaviour</a:t>
            </a:r>
            <a:r>
              <a:rPr lang="en-US" sz="1200" dirty="0"/>
              <a:t> problems vs. newborns of normal birthweight </a:t>
            </a:r>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10</a:t>
            </a:fld>
            <a:endParaRPr lang="en-GB"/>
          </a:p>
        </p:txBody>
      </p:sp>
    </p:spTree>
    <p:extLst>
      <p:ext uri="{BB962C8B-B14F-4D97-AF65-F5344CB8AC3E}">
        <p14:creationId xmlns:p14="http://schemas.microsoft.com/office/powerpoint/2010/main" val="3327768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HICs, early interventions have been shown to improve cognitive and social-development outcomes with effects lasting into childhood and adulthood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Health-care providers and parents and families need to have special understanding and skills to optimize nurturing care for small and sick newborns.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Family-</a:t>
            </a:r>
            <a:r>
              <a:rPr lang="en-US" sz="1200" b="1" dirty="0" err="1"/>
              <a:t>Centred</a:t>
            </a:r>
            <a:r>
              <a:rPr lang="en-US" sz="1200" b="1" dirty="0"/>
              <a:t>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Unit of care = infant, parents/primary caregivers, health care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fundamental principles</a:t>
            </a:r>
            <a:r>
              <a:rPr lang="en-US" sz="1200" dirty="0"/>
              <a:t>: dignity and respect, information sharing, participation,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Healing Sensory Environment</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Healthcare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Recognize and be responsive to </a:t>
            </a:r>
            <a:r>
              <a:rPr lang="en-US" sz="1200" dirty="0" err="1"/>
              <a:t>behavioural</a:t>
            </a:r>
            <a:r>
              <a:rPr lang="en-US" sz="1200" dirty="0"/>
              <a:t> cues of nonverbal infants, </a:t>
            </a:r>
            <a:r>
              <a:rPr lang="en-US" sz="1200" b="0" i="1" dirty="0">
                <a:solidFill>
                  <a:srgbClr val="F36C21"/>
                </a:solidFill>
              </a:rPr>
              <a:t>help parents develop same comprehension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12</a:t>
            </a:fld>
            <a:endParaRPr lang="en-GB"/>
          </a:p>
        </p:txBody>
      </p:sp>
    </p:spTree>
    <p:extLst>
      <p:ext uri="{BB962C8B-B14F-4D97-AF65-F5344CB8AC3E}">
        <p14:creationId xmlns:p14="http://schemas.microsoft.com/office/powerpoint/2010/main" val="389180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Health care providers should:</a:t>
            </a:r>
          </a:p>
          <a:p>
            <a:pPr marL="628650" lvl="1" indent="-171450">
              <a:buFont typeface="Arial" panose="020B0604020202020204" pitchFamily="34" charset="0"/>
              <a:buChar char="•"/>
            </a:pPr>
            <a:r>
              <a:rPr lang="en-US" sz="1200" dirty="0"/>
              <a:t>Recognize and be responsive to </a:t>
            </a:r>
            <a:r>
              <a:rPr lang="en-US" sz="1200" dirty="0" err="1"/>
              <a:t>behavioural</a:t>
            </a:r>
            <a:r>
              <a:rPr lang="en-US" sz="1200" dirty="0"/>
              <a:t> cues of nonverbal infants</a:t>
            </a:r>
          </a:p>
          <a:p>
            <a:pPr marL="628650" lvl="1" indent="-171450">
              <a:buFont typeface="Arial" panose="020B0604020202020204" pitchFamily="34" charset="0"/>
              <a:buChar char="•"/>
            </a:pPr>
            <a:r>
              <a:rPr lang="en-US" sz="1200" dirty="0"/>
              <a:t>Act on newborn’s behalf to structure environment, incorporate individualized care provided by parents</a:t>
            </a:r>
          </a:p>
          <a:p>
            <a:pPr marL="628650" lvl="1" indent="-171450">
              <a:buFont typeface="Arial" panose="020B0604020202020204" pitchFamily="34" charset="0"/>
              <a:buChar char="•"/>
            </a:pPr>
            <a:r>
              <a:rPr lang="en-US" sz="1200" dirty="0"/>
              <a:t>Educate and empower parents to be effectively engaged in care-giving in the hospital and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Caregivers can change their behavior to support development in the facility with regards to </a:t>
            </a:r>
            <a:r>
              <a:rPr lang="en-US" sz="1200" b="0" i="0" u="none" strike="noStrike" kern="1200" dirty="0">
                <a:solidFill>
                  <a:schemeClr val="tx1"/>
                </a:solidFill>
                <a:effectLst/>
                <a:latin typeface="+mn-lt"/>
                <a:ea typeface="+mn-ea"/>
                <a:cs typeface="+mn-cs"/>
              </a:rPr>
              <a:t>positioning, touch, breastfeeding during painful procedure, and swaddled bathing</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sources f rom Left to right, top to bottom:</a:t>
            </a:r>
          </a:p>
          <a:p>
            <a:r>
              <a:rPr lang="en-US" dirty="0">
                <a:hlinkClick r:id="rId3"/>
              </a:rPr>
              <a:t>http://ijn.mums.ac.ir/article_8515_6769fc9e01236912fdfba47ec6fcbbc6.pdf</a:t>
            </a:r>
            <a:endParaRPr lang="en-US" sz="1200" b="0" i="0" u="none" strike="noStrike" kern="1200" dirty="0">
              <a:solidFill>
                <a:schemeClr val="tx1"/>
              </a:solidFill>
              <a:effectLst/>
              <a:latin typeface="+mn-lt"/>
              <a:ea typeface="+mn-ea"/>
              <a:cs typeface="+mn-cs"/>
            </a:endParaRPr>
          </a:p>
          <a:p>
            <a:r>
              <a:rPr lang="en-US" dirty="0">
                <a:hlinkClick r:id="rId4"/>
              </a:rPr>
              <a:t>https://newbornsbaby.blogspot.com/2019/08/premature-baby-posture.html</a:t>
            </a:r>
            <a:endParaRPr lang="en-US" sz="1200" b="0" i="0" u="none" strike="noStrike" kern="1200" dirty="0">
              <a:solidFill>
                <a:schemeClr val="tx1"/>
              </a:solidFill>
              <a:effectLst/>
              <a:latin typeface="+mn-lt"/>
              <a:ea typeface="+mn-ea"/>
              <a:cs typeface="+mn-cs"/>
            </a:endParaRPr>
          </a:p>
          <a:p>
            <a:r>
              <a:rPr lang="en-US" dirty="0">
                <a:hlinkClick r:id="rId5"/>
              </a:rPr>
              <a:t>https://newbornsbaby.blogspot.com/2019/12/premature-baby-massage.html</a:t>
            </a:r>
            <a:endParaRPr lang="en-US" sz="1200" b="0" i="0" u="none" strike="noStrike" kern="1200" dirty="0">
              <a:solidFill>
                <a:schemeClr val="tx1"/>
              </a:solidFill>
              <a:effectLst/>
              <a:latin typeface="+mn-lt"/>
              <a:ea typeface="+mn-ea"/>
              <a:cs typeface="+mn-cs"/>
            </a:endParaRPr>
          </a:p>
          <a:p>
            <a:r>
              <a:rPr lang="en-US" dirty="0">
                <a:hlinkClick r:id="rId6"/>
              </a:rPr>
              <a:t>https://researchfeatures.com/2016/11/22/pain-relief-infants/</a:t>
            </a:r>
            <a:endParaRPr lang="en-US" dirty="0"/>
          </a:p>
          <a:p>
            <a:r>
              <a:rPr lang="en-US" dirty="0">
                <a:hlinkClick r:id="rId7"/>
              </a:rPr>
              <a:t>http://www.dandlelion-webinars.com/wp-content/uploads/2013/02/Tender-Loving-Baths-in-the-NICI.pdf</a:t>
            </a:r>
            <a:endParaRPr lang="en-US" dirty="0"/>
          </a:p>
          <a:p>
            <a:r>
              <a:rPr lang="en-US" dirty="0">
                <a:hlinkClick r:id="rId8"/>
              </a:rPr>
              <a:t>https://marshall-denton.squarespace.com/s/TurtleTubCustomerPresentationrevC.pdf</a:t>
            </a:r>
            <a:endParaRPr lang="en-US" dirty="0"/>
          </a:p>
        </p:txBody>
      </p:sp>
      <p:sp>
        <p:nvSpPr>
          <p:cNvPr id="4" name="Slide Number Placeholder 3"/>
          <p:cNvSpPr>
            <a:spLocks noGrp="1"/>
          </p:cNvSpPr>
          <p:nvPr>
            <p:ph type="sldNum" sz="quarter" idx="5"/>
          </p:nvPr>
        </p:nvSpPr>
        <p:spPr/>
        <p:txBody>
          <a:bodyPr/>
          <a:lstStyle/>
          <a:p>
            <a:fld id="{42592B92-0E66-4482-B836-B23AEEFCB395}" type="slidenum">
              <a:rPr lang="en-GB" smtClean="0"/>
              <a:t>13</a:t>
            </a:fld>
            <a:endParaRPr lang="en-GB"/>
          </a:p>
        </p:txBody>
      </p:sp>
    </p:spTree>
    <p:extLst>
      <p:ext uri="{BB962C8B-B14F-4D97-AF65-F5344CB8AC3E}">
        <p14:creationId xmlns:p14="http://schemas.microsoft.com/office/powerpoint/2010/main" val="205091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46EE-6CF5-7B41-B623-7656AB3DA90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45432AA-BBD7-9149-B7E7-9BB29D2F8FC5}"/>
              </a:ext>
            </a:extLst>
          </p:cNvPr>
          <p:cNvSpPr>
            <a:spLocks noGrp="1"/>
          </p:cNvSpPr>
          <p:nvPr>
            <p:ph type="ftr" sz="quarter" idx="10"/>
          </p:nvPr>
        </p:nvSpPr>
        <p:spPr/>
        <p:txBody>
          <a:bodyPr/>
          <a:lstStyle/>
          <a:p>
            <a:pPr defTabSz="457200"/>
            <a:endParaRPr lang="en-US" dirty="0">
              <a:solidFill>
                <a:srgbClr val="404040">
                  <a:tint val="75000"/>
                </a:srgbClr>
              </a:solidFill>
            </a:endParaRPr>
          </a:p>
        </p:txBody>
      </p:sp>
      <p:sp>
        <p:nvSpPr>
          <p:cNvPr id="4" name="Slide Number Placeholder 3">
            <a:extLst>
              <a:ext uri="{FF2B5EF4-FFF2-40B4-BE49-F238E27FC236}">
                <a16:creationId xmlns:a16="http://schemas.microsoft.com/office/drawing/2014/main" id="{B3117385-8278-714C-B11C-5D565E1702F9}"/>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a:t>
            </a:fld>
            <a:endParaRPr lang="en-US" dirty="0">
              <a:solidFill>
                <a:srgbClr val="404040">
                  <a:tint val="75000"/>
                </a:srgbClr>
              </a:solidFill>
            </a:endParaRPr>
          </a:p>
        </p:txBody>
      </p:sp>
    </p:spTree>
    <p:extLst>
      <p:ext uri="{BB962C8B-B14F-4D97-AF65-F5344CB8AC3E}">
        <p14:creationId xmlns:p14="http://schemas.microsoft.com/office/powerpoint/2010/main" val="352350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422B-ADE2-472A-857A-673801C0F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210AB-B219-4D02-A712-687D64B918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60833-5F7D-410F-897F-F6CD0AACD349}"/>
              </a:ext>
            </a:extLst>
          </p:cNvPr>
          <p:cNvSpPr>
            <a:spLocks noGrp="1"/>
          </p:cNvSpPr>
          <p:nvPr>
            <p:ph type="dt" sz="half" idx="10"/>
          </p:nvPr>
        </p:nvSpPr>
        <p:spPr/>
        <p:txBody>
          <a:bodyPr/>
          <a:lstStyle/>
          <a:p>
            <a:fld id="{A9ED712E-3271-439A-A653-852E7CB5185D}" type="datetimeFigureOut">
              <a:rPr lang="en-US" smtClean="0"/>
              <a:t>6/19/2020</a:t>
            </a:fld>
            <a:endParaRPr lang="en-US"/>
          </a:p>
        </p:txBody>
      </p:sp>
      <p:sp>
        <p:nvSpPr>
          <p:cNvPr id="5" name="Footer Placeholder 4">
            <a:extLst>
              <a:ext uri="{FF2B5EF4-FFF2-40B4-BE49-F238E27FC236}">
                <a16:creationId xmlns:a16="http://schemas.microsoft.com/office/drawing/2014/main" id="{506B4D83-0B21-44A0-B0BB-55442B378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FADA6-D66A-4B1F-BD92-7A91ADCD383C}"/>
              </a:ext>
            </a:extLst>
          </p:cNvPr>
          <p:cNvSpPr>
            <a:spLocks noGrp="1"/>
          </p:cNvSpPr>
          <p:nvPr>
            <p:ph type="sldNum" sz="quarter" idx="12"/>
          </p:nvPr>
        </p:nvSpPr>
        <p:spPr/>
        <p:txBody>
          <a:bodyPr/>
          <a:lstStyle/>
          <a:p>
            <a:fld id="{6018DD47-D0DC-4234-AB21-20D02A29D3E4}" type="slidenum">
              <a:rPr lang="en-US" smtClean="0"/>
              <a:t>‹#›</a:t>
            </a:fld>
            <a:endParaRPr lang="en-US"/>
          </a:p>
        </p:txBody>
      </p:sp>
    </p:spTree>
    <p:extLst>
      <p:ext uri="{BB962C8B-B14F-4D97-AF65-F5344CB8AC3E}">
        <p14:creationId xmlns:p14="http://schemas.microsoft.com/office/powerpoint/2010/main" val="173317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STT">
    <p:spTree>
      <p:nvGrpSpPr>
        <p:cNvPr id="1" name=""/>
        <p:cNvGrpSpPr/>
        <p:nvPr/>
      </p:nvGrpSpPr>
      <p:grpSpPr>
        <a:xfrm>
          <a:off x="0" y="0"/>
          <a:ext cx="0" cy="0"/>
          <a:chOff x="0" y="0"/>
          <a:chExt cx="0" cy="0"/>
        </a:xfrm>
      </p:grpSpPr>
      <p:pic>
        <p:nvPicPr>
          <p:cNvPr id="12" name="Picture 11" descr="A picture containing person, cellphone, phone, holding&#10;&#10;Description automatically generated">
            <a:extLst>
              <a:ext uri="{FF2B5EF4-FFF2-40B4-BE49-F238E27FC236}">
                <a16:creationId xmlns:a16="http://schemas.microsoft.com/office/drawing/2014/main" id="{A6737610-7199-3643-8FB8-5F7EBB9208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81118" y="1203158"/>
            <a:ext cx="3510882" cy="5259329"/>
          </a:xfrm>
          <a:prstGeom prst="rect">
            <a:avLst/>
          </a:prstGeom>
        </p:spPr>
      </p:pic>
      <p:sp>
        <p:nvSpPr>
          <p:cNvPr id="23" name="Slide Number Placeholder 4">
            <a:extLst>
              <a:ext uri="{FF2B5EF4-FFF2-40B4-BE49-F238E27FC236}">
                <a16:creationId xmlns:a16="http://schemas.microsoft.com/office/drawing/2014/main" id="{4D1FEB1E-8424-F548-A3B3-C3DB3C816723}"/>
              </a:ext>
            </a:extLst>
          </p:cNvPr>
          <p:cNvSpPr>
            <a:spLocks noGrp="1"/>
          </p:cNvSpPr>
          <p:nvPr>
            <p:ph type="sldNum" sz="quarter" idx="11"/>
          </p:nvPr>
        </p:nvSpPr>
        <p:spPr>
          <a:xfrm>
            <a:off x="8737600" y="6006752"/>
            <a:ext cx="2844800" cy="365125"/>
          </a:xfrm>
        </p:spPr>
        <p:txBody>
          <a:bodyPr/>
          <a:lstStyle>
            <a:lvl1pPr>
              <a:defRPr>
                <a:solidFill>
                  <a:schemeClr val="bg1"/>
                </a:solidFill>
              </a:defRPr>
            </a:lvl1pPr>
          </a:lstStyle>
          <a:p>
            <a:pPr defTabSz="457200"/>
            <a:fld id="{034CC2BF-4885-3349-88F7-B6349E61BE5A}" type="slidenum">
              <a:rPr lang="en-US" smtClean="0"/>
              <a:pPr defTabSz="457200"/>
              <a:t>‹#›</a:t>
            </a:fld>
            <a:endParaRPr lang="en-US" dirty="0"/>
          </a:p>
        </p:txBody>
      </p:sp>
      <p:sp>
        <p:nvSpPr>
          <p:cNvPr id="6" name="Content Placeholder 5">
            <a:extLst>
              <a:ext uri="{FF2B5EF4-FFF2-40B4-BE49-F238E27FC236}">
                <a16:creationId xmlns:a16="http://schemas.microsoft.com/office/drawing/2014/main" id="{09840143-F1B2-7043-9355-B8A206FFD343}"/>
              </a:ext>
            </a:extLst>
          </p:cNvPr>
          <p:cNvSpPr>
            <a:spLocks noGrp="1"/>
          </p:cNvSpPr>
          <p:nvPr>
            <p:ph sz="quarter" idx="12"/>
          </p:nvPr>
        </p:nvSpPr>
        <p:spPr>
          <a:xfrm>
            <a:off x="490681" y="1547970"/>
            <a:ext cx="7409126" cy="4173075"/>
          </a:xfrm>
        </p:spPr>
        <p:txBody>
          <a:bodyPr/>
          <a:lstStyle>
            <a:lvl1pPr>
              <a:defRPr b="0" i="0">
                <a:solidFill>
                  <a:schemeClr val="bg1"/>
                </a:solidFill>
                <a:latin typeface="Helvetica" pitchFamily="2" charset="0"/>
              </a:defRPr>
            </a:lvl1pPr>
            <a:lvl2pPr>
              <a:defRPr b="0" i="0">
                <a:solidFill>
                  <a:schemeClr val="bg1"/>
                </a:solidFill>
                <a:latin typeface="Helvetica" pitchFamily="2" charset="0"/>
              </a:defRPr>
            </a:lvl2pPr>
            <a:lvl3pPr>
              <a:defRPr b="0" i="0">
                <a:solidFill>
                  <a:schemeClr val="bg1"/>
                </a:solidFill>
                <a:latin typeface="Helvetica" pitchFamily="2" charset="0"/>
              </a:defRPr>
            </a:lvl3pPr>
            <a:lvl4pPr>
              <a:defRPr b="0" i="0">
                <a:solidFill>
                  <a:schemeClr val="bg1"/>
                </a:solidFill>
                <a:latin typeface="Helvetica" pitchFamily="2" charset="0"/>
              </a:defRPr>
            </a:lvl4pPr>
            <a:lvl5pPr>
              <a:defRPr b="0" i="0">
                <a:solidFill>
                  <a:schemeClr val="bg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51802EF2-0EEF-B04A-8DC8-86C262B4CE00}"/>
              </a:ext>
            </a:extLst>
          </p:cNvPr>
          <p:cNvGrpSpPr/>
          <p:nvPr userDrawn="1"/>
        </p:nvGrpSpPr>
        <p:grpSpPr>
          <a:xfrm>
            <a:off x="0" y="-15201"/>
            <a:ext cx="12320015" cy="408490"/>
            <a:chOff x="0" y="6449510"/>
            <a:chExt cx="12320015" cy="408490"/>
          </a:xfrm>
        </p:grpSpPr>
        <p:sp>
          <p:nvSpPr>
            <p:cNvPr id="17" name="Rectangle 16">
              <a:extLst>
                <a:ext uri="{FF2B5EF4-FFF2-40B4-BE49-F238E27FC236}">
                  <a16:creationId xmlns:a16="http://schemas.microsoft.com/office/drawing/2014/main" id="{D8DADCC0-3291-9841-89B5-BF08DF46E3AA}"/>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228887E-18D6-5B48-AED0-BDC61D564C00}"/>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9" name="TextBox 18">
              <a:extLst>
                <a:ext uri="{FF2B5EF4-FFF2-40B4-BE49-F238E27FC236}">
                  <a16:creationId xmlns:a16="http://schemas.microsoft.com/office/drawing/2014/main" id="{368F7BAB-FE39-5143-8DB3-881B69AB42E9}"/>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Tree>
    <p:extLst>
      <p:ext uri="{BB962C8B-B14F-4D97-AF65-F5344CB8AC3E}">
        <p14:creationId xmlns:p14="http://schemas.microsoft.com/office/powerpoint/2010/main" val="414310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ST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028A4-F69F-3745-A81E-F73F4C655D87}"/>
              </a:ext>
            </a:extLst>
          </p:cNvPr>
          <p:cNvGrpSpPr/>
          <p:nvPr userDrawn="1"/>
        </p:nvGrpSpPr>
        <p:grpSpPr>
          <a:xfrm>
            <a:off x="9462767" y="6534610"/>
            <a:ext cx="3376387" cy="260326"/>
            <a:chOff x="9462767" y="6534610"/>
            <a:chExt cx="3376387" cy="260326"/>
          </a:xfrm>
        </p:grpSpPr>
        <p:sp>
          <p:nvSpPr>
            <p:cNvPr id="21" name="TextBox 20">
              <a:extLst>
                <a:ext uri="{FF2B5EF4-FFF2-40B4-BE49-F238E27FC236}">
                  <a16:creationId xmlns:a16="http://schemas.microsoft.com/office/drawing/2014/main" id="{21218A65-3D81-E94F-B1BF-F7A7FBCC541C}"/>
                </a:ext>
              </a:extLst>
            </p:cNvPr>
            <p:cNvSpPr txBox="1"/>
            <p:nvPr userDrawn="1"/>
          </p:nvSpPr>
          <p:spPr>
            <a:xfrm>
              <a:off x="10762762" y="6548715"/>
              <a:ext cx="207639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a:ea typeface="+mn-ea"/>
                  <a:cs typeface="Helvetica"/>
                </a:rPr>
                <a:t>#</a:t>
              </a:r>
              <a:r>
                <a:rPr kumimoji="0" lang="en-US" sz="1000" b="0" i="0" u="none" strike="noStrike" kern="1200" cap="none" spc="0" normalizeH="0" baseline="0" noProof="0" dirty="0" err="1">
                  <a:ln>
                    <a:noFill/>
                  </a:ln>
                  <a:solidFill>
                    <a:prstClr val="white"/>
                  </a:solidFill>
                  <a:effectLst/>
                  <a:uLnTx/>
                  <a:uFillTx/>
                  <a:latin typeface="Helvetica"/>
                  <a:ea typeface="+mn-ea"/>
                  <a:cs typeface="Helvetica"/>
                </a:rPr>
                <a:t>EveryChildAlive</a:t>
              </a:r>
              <a:endParaRPr kumimoji="0" lang="en-US" sz="1000" b="0"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22" name="TextBox 21">
              <a:extLst>
                <a:ext uri="{FF2B5EF4-FFF2-40B4-BE49-F238E27FC236}">
                  <a16:creationId xmlns:a16="http://schemas.microsoft.com/office/drawing/2014/main" id="{50250620-B5F6-2743-AFD3-C395F4A67784}"/>
                </a:ext>
              </a:extLst>
            </p:cNvPr>
            <p:cNvSpPr txBox="1"/>
            <p:nvPr userDrawn="1"/>
          </p:nvSpPr>
          <p:spPr>
            <a:xfrm>
              <a:off x="9462767" y="6534610"/>
              <a:ext cx="207639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a:ea typeface="+mn-ea"/>
                  <a:cs typeface="Helvetica"/>
                </a:rPr>
                <a:t>#</a:t>
              </a:r>
              <a:r>
                <a:rPr kumimoji="0" lang="en-US" sz="1000" b="0"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endParaRPr kumimoji="0" lang="en-US" sz="1000" b="0"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14" name="Rectangle 13">
            <a:extLst>
              <a:ext uri="{FF2B5EF4-FFF2-40B4-BE49-F238E27FC236}">
                <a16:creationId xmlns:a16="http://schemas.microsoft.com/office/drawing/2014/main" id="{EC36B6C2-434D-E041-B05F-1E34668F0287}"/>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WHO-EN-C-H-KO.eps">
            <a:extLst>
              <a:ext uri="{FF2B5EF4-FFF2-40B4-BE49-F238E27FC236}">
                <a16:creationId xmlns:a16="http://schemas.microsoft.com/office/drawing/2014/main" id="{87162F85-5A8B-804E-9FF9-2E88884412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6610" y="6456985"/>
            <a:ext cx="1245604" cy="381614"/>
          </a:xfrm>
          <a:prstGeom prst="rect">
            <a:avLst/>
          </a:prstGeom>
        </p:spPr>
      </p:pic>
      <p:pic>
        <p:nvPicPr>
          <p:cNvPr id="18" name="Picture 17" descr="UNICEF_newlogo_k_o.eps">
            <a:extLst>
              <a:ext uri="{FF2B5EF4-FFF2-40B4-BE49-F238E27FC236}">
                <a16:creationId xmlns:a16="http://schemas.microsoft.com/office/drawing/2014/main" id="{68B076E8-A771-4C43-83DD-09F5F3B649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1291" t="33871" r="12686" b="33064"/>
          <a:stretch/>
        </p:blipFill>
        <p:spPr>
          <a:xfrm>
            <a:off x="2120749" y="6463733"/>
            <a:ext cx="1316131" cy="381614"/>
          </a:xfrm>
          <a:prstGeom prst="rect">
            <a:avLst/>
          </a:prstGeom>
        </p:spPr>
      </p:pic>
      <p:sp>
        <p:nvSpPr>
          <p:cNvPr id="10" name="TextBox 9">
            <a:extLst>
              <a:ext uri="{FF2B5EF4-FFF2-40B4-BE49-F238E27FC236}">
                <a16:creationId xmlns:a16="http://schemas.microsoft.com/office/drawing/2014/main" id="{B1C867C6-D4A7-D544-AFBA-08BBEBBFB71F}"/>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Tree>
    <p:extLst>
      <p:ext uri="{BB962C8B-B14F-4D97-AF65-F5344CB8AC3E}">
        <p14:creationId xmlns:p14="http://schemas.microsoft.com/office/powerpoint/2010/main" val="235957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STT">
    <p:spTree>
      <p:nvGrpSpPr>
        <p:cNvPr id="1" name=""/>
        <p:cNvGrpSpPr/>
        <p:nvPr/>
      </p:nvGrpSpPr>
      <p:grpSpPr>
        <a:xfrm>
          <a:off x="0" y="0"/>
          <a:ext cx="0" cy="0"/>
          <a:chOff x="0" y="0"/>
          <a:chExt cx="0" cy="0"/>
        </a:xfrm>
      </p:grpSpPr>
      <p:sp>
        <p:nvSpPr>
          <p:cNvPr id="23" name="Slide Number Placeholder 4">
            <a:extLst>
              <a:ext uri="{FF2B5EF4-FFF2-40B4-BE49-F238E27FC236}">
                <a16:creationId xmlns:a16="http://schemas.microsoft.com/office/drawing/2014/main" id="{4D1FEB1E-8424-F548-A3B3-C3DB3C816723}"/>
              </a:ext>
            </a:extLst>
          </p:cNvPr>
          <p:cNvSpPr>
            <a:spLocks noGrp="1"/>
          </p:cNvSpPr>
          <p:nvPr>
            <p:ph type="sldNum" sz="quarter" idx="11"/>
          </p:nvPr>
        </p:nvSpPr>
        <p:spPr>
          <a:xfrm>
            <a:off x="8737600" y="6006752"/>
            <a:ext cx="2844800" cy="365125"/>
          </a:xfrm>
        </p:spPr>
        <p:txBody>
          <a:bodyPr/>
          <a:lstStyle>
            <a:lvl1pPr>
              <a:defRPr>
                <a:solidFill>
                  <a:schemeClr val="bg1"/>
                </a:solidFill>
              </a:defRPr>
            </a:lvl1pPr>
          </a:lstStyle>
          <a:p>
            <a:pPr defTabSz="457200"/>
            <a:fld id="{034CC2BF-4885-3349-88F7-B6349E61BE5A}" type="slidenum">
              <a:rPr lang="en-US" smtClean="0"/>
              <a:pPr defTabSz="457200"/>
              <a:t>‹#›</a:t>
            </a:fld>
            <a:endParaRPr lang="en-US" dirty="0"/>
          </a:p>
        </p:txBody>
      </p:sp>
      <p:sp>
        <p:nvSpPr>
          <p:cNvPr id="6" name="Content Placeholder 5">
            <a:extLst>
              <a:ext uri="{FF2B5EF4-FFF2-40B4-BE49-F238E27FC236}">
                <a16:creationId xmlns:a16="http://schemas.microsoft.com/office/drawing/2014/main" id="{09840143-F1B2-7043-9355-B8A206FFD343}"/>
              </a:ext>
            </a:extLst>
          </p:cNvPr>
          <p:cNvSpPr>
            <a:spLocks noGrp="1"/>
          </p:cNvSpPr>
          <p:nvPr>
            <p:ph sz="quarter" idx="12"/>
          </p:nvPr>
        </p:nvSpPr>
        <p:spPr>
          <a:xfrm>
            <a:off x="490681" y="1547970"/>
            <a:ext cx="7409126" cy="4173075"/>
          </a:xfrm>
        </p:spPr>
        <p:txBody>
          <a:bodyPr/>
          <a:lstStyle>
            <a:lvl1pPr>
              <a:defRPr b="0" i="0">
                <a:solidFill>
                  <a:schemeClr val="bg1"/>
                </a:solidFill>
                <a:latin typeface="Helvetica" pitchFamily="2" charset="0"/>
              </a:defRPr>
            </a:lvl1pPr>
            <a:lvl2pPr>
              <a:defRPr b="0" i="0">
                <a:solidFill>
                  <a:schemeClr val="bg1"/>
                </a:solidFill>
                <a:latin typeface="Helvetica" pitchFamily="2" charset="0"/>
              </a:defRPr>
            </a:lvl2pPr>
            <a:lvl3pPr>
              <a:defRPr b="0" i="0">
                <a:solidFill>
                  <a:schemeClr val="bg1"/>
                </a:solidFill>
                <a:latin typeface="Helvetica" pitchFamily="2" charset="0"/>
              </a:defRPr>
            </a:lvl3pPr>
            <a:lvl4pPr>
              <a:defRPr b="0" i="0">
                <a:solidFill>
                  <a:schemeClr val="bg1"/>
                </a:solidFill>
                <a:latin typeface="Helvetica" pitchFamily="2" charset="0"/>
              </a:defRPr>
            </a:lvl4pPr>
            <a:lvl5pPr>
              <a:defRPr b="0" i="0">
                <a:solidFill>
                  <a:schemeClr val="bg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51802EF2-0EEF-B04A-8DC8-86C262B4CE00}"/>
              </a:ext>
            </a:extLst>
          </p:cNvPr>
          <p:cNvGrpSpPr/>
          <p:nvPr userDrawn="1"/>
        </p:nvGrpSpPr>
        <p:grpSpPr>
          <a:xfrm>
            <a:off x="0" y="-15201"/>
            <a:ext cx="12320015" cy="408490"/>
            <a:chOff x="0" y="6449510"/>
            <a:chExt cx="12320015" cy="408490"/>
          </a:xfrm>
        </p:grpSpPr>
        <p:sp>
          <p:nvSpPr>
            <p:cNvPr id="17" name="Rectangle 16">
              <a:extLst>
                <a:ext uri="{FF2B5EF4-FFF2-40B4-BE49-F238E27FC236}">
                  <a16:creationId xmlns:a16="http://schemas.microsoft.com/office/drawing/2014/main" id="{D8DADCC0-3291-9841-89B5-BF08DF46E3AA}"/>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228887E-18D6-5B48-AED0-BDC61D564C00}"/>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9" name="TextBox 18">
              <a:extLst>
                <a:ext uri="{FF2B5EF4-FFF2-40B4-BE49-F238E27FC236}">
                  <a16:creationId xmlns:a16="http://schemas.microsoft.com/office/drawing/2014/main" id="{368F7BAB-FE39-5143-8DB3-881B69AB42E9}"/>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Tree>
    <p:extLst>
      <p:ext uri="{BB962C8B-B14F-4D97-AF65-F5344CB8AC3E}">
        <p14:creationId xmlns:p14="http://schemas.microsoft.com/office/powerpoint/2010/main" val="111364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FC20E"/>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6EB4F1-DDF1-AA47-AC12-C071BFCF77F0}"/>
              </a:ext>
            </a:extLst>
          </p:cNvPr>
          <p:cNvSpPr>
            <a:spLocks noGrp="1"/>
          </p:cNvSpPr>
          <p:nvPr>
            <p:ph type="ftr" sz="quarter" idx="10"/>
          </p:nvPr>
        </p:nvSpPr>
        <p:spPr/>
        <p:txBody>
          <a:bodyPr/>
          <a:lstStyle/>
          <a:p>
            <a:pPr defTabSz="457200"/>
            <a:endParaRPr lang="en-US" dirty="0">
              <a:solidFill>
                <a:srgbClr val="404040">
                  <a:tint val="75000"/>
                </a:srgbClr>
              </a:solidFill>
            </a:endParaRPr>
          </a:p>
        </p:txBody>
      </p:sp>
      <p:pic>
        <p:nvPicPr>
          <p:cNvPr id="11" name="Picture 10" descr="A picture containing person, indoor, man, looking&#10;&#10;Description automatically generated">
            <a:extLst>
              <a:ext uri="{FF2B5EF4-FFF2-40B4-BE49-F238E27FC236}">
                <a16:creationId xmlns:a16="http://schemas.microsoft.com/office/drawing/2014/main" id="{8F2F7BA6-E7FE-A642-94F3-BCD4690BAE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9999" y="0"/>
            <a:ext cx="4572000" cy="6858000"/>
          </a:xfrm>
          <a:prstGeom prst="rect">
            <a:avLst/>
          </a:prstGeom>
        </p:spPr>
      </p:pic>
      <p:sp>
        <p:nvSpPr>
          <p:cNvPr id="4" name="Slide Number Placeholder 3">
            <a:extLst>
              <a:ext uri="{FF2B5EF4-FFF2-40B4-BE49-F238E27FC236}">
                <a16:creationId xmlns:a16="http://schemas.microsoft.com/office/drawing/2014/main" id="{D527098B-F94F-0746-AA3A-09B6BD58315A}"/>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a:t>
            </a:fld>
            <a:endParaRPr lang="en-US" dirty="0">
              <a:solidFill>
                <a:srgbClr val="404040">
                  <a:tint val="75000"/>
                </a:srgbClr>
              </a:solidFill>
            </a:endParaRPr>
          </a:p>
        </p:txBody>
      </p:sp>
      <p:grpSp>
        <p:nvGrpSpPr>
          <p:cNvPr id="10" name="Group 9">
            <a:extLst>
              <a:ext uri="{FF2B5EF4-FFF2-40B4-BE49-F238E27FC236}">
                <a16:creationId xmlns:a16="http://schemas.microsoft.com/office/drawing/2014/main" id="{6B7DCAE6-6EF6-0648-BD3A-A2A576FC3E24}"/>
              </a:ext>
            </a:extLst>
          </p:cNvPr>
          <p:cNvGrpSpPr/>
          <p:nvPr userDrawn="1"/>
        </p:nvGrpSpPr>
        <p:grpSpPr>
          <a:xfrm>
            <a:off x="0" y="6449510"/>
            <a:ext cx="12320015" cy="408490"/>
            <a:chOff x="0" y="6449510"/>
            <a:chExt cx="12320015" cy="408490"/>
          </a:xfrm>
        </p:grpSpPr>
        <p:sp>
          <p:nvSpPr>
            <p:cNvPr id="13" name="Rectangle 12">
              <a:extLst>
                <a:ext uri="{FF2B5EF4-FFF2-40B4-BE49-F238E27FC236}">
                  <a16:creationId xmlns:a16="http://schemas.microsoft.com/office/drawing/2014/main" id="{83ED79F5-92B6-7B4E-8F89-50180933CC26}"/>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238687C-27C9-3D4A-9BD4-D85A5A726D2F}"/>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5" name="TextBox 14">
              <a:extLst>
                <a:ext uri="{FF2B5EF4-FFF2-40B4-BE49-F238E27FC236}">
                  <a16:creationId xmlns:a16="http://schemas.microsoft.com/office/drawing/2014/main" id="{E11E62EF-D4FA-7F4C-94F7-42072F2251E5}"/>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16" name="Title 4">
            <a:extLst>
              <a:ext uri="{FF2B5EF4-FFF2-40B4-BE49-F238E27FC236}">
                <a16:creationId xmlns:a16="http://schemas.microsoft.com/office/drawing/2014/main" id="{5F6EB99F-3AF8-D041-A9F3-2345CEBAF1E5}"/>
              </a:ext>
            </a:extLst>
          </p:cNvPr>
          <p:cNvSpPr>
            <a:spLocks noGrp="1"/>
          </p:cNvSpPr>
          <p:nvPr>
            <p:ph type="title"/>
          </p:nvPr>
        </p:nvSpPr>
        <p:spPr>
          <a:xfrm>
            <a:off x="922283" y="1576963"/>
            <a:ext cx="5559552" cy="2496312"/>
          </a:xfrm>
        </p:spPr>
        <p:txBody>
          <a:bodyPr>
            <a:noAutofit/>
          </a:bodyPr>
          <a:lstStyle>
            <a:lvl1pPr>
              <a:defRPr sz="4400" b="1" i="0">
                <a:solidFill>
                  <a:schemeClr val="bg1"/>
                </a:solidFill>
                <a:latin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24115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FFC20E"/>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6EB4F1-DDF1-AA47-AC12-C071BFCF77F0}"/>
              </a:ext>
            </a:extLst>
          </p:cNvPr>
          <p:cNvSpPr>
            <a:spLocks noGrp="1"/>
          </p:cNvSpPr>
          <p:nvPr>
            <p:ph type="ftr" sz="quarter" idx="10"/>
          </p:nvPr>
        </p:nvSpPr>
        <p:spPr/>
        <p:txBody>
          <a:bodyPr/>
          <a:lstStyle/>
          <a:p>
            <a:pPr defTabSz="457200"/>
            <a:endParaRPr lang="en-US" dirty="0">
              <a:solidFill>
                <a:srgbClr val="404040">
                  <a:tint val="75000"/>
                </a:srgbClr>
              </a:solidFill>
            </a:endParaRPr>
          </a:p>
        </p:txBody>
      </p:sp>
      <p:sp>
        <p:nvSpPr>
          <p:cNvPr id="4" name="Slide Number Placeholder 3">
            <a:extLst>
              <a:ext uri="{FF2B5EF4-FFF2-40B4-BE49-F238E27FC236}">
                <a16:creationId xmlns:a16="http://schemas.microsoft.com/office/drawing/2014/main" id="{D527098B-F94F-0746-AA3A-09B6BD58315A}"/>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a:t>
            </a:fld>
            <a:endParaRPr lang="en-US" dirty="0">
              <a:solidFill>
                <a:srgbClr val="404040">
                  <a:tint val="75000"/>
                </a:srgbClr>
              </a:solidFill>
            </a:endParaRPr>
          </a:p>
        </p:txBody>
      </p:sp>
      <p:sp>
        <p:nvSpPr>
          <p:cNvPr id="10" name="Title 1">
            <a:extLst>
              <a:ext uri="{FF2B5EF4-FFF2-40B4-BE49-F238E27FC236}">
                <a16:creationId xmlns:a16="http://schemas.microsoft.com/office/drawing/2014/main" id="{A81BEFB3-71E9-4248-A010-C083AD51A8B6}"/>
              </a:ext>
            </a:extLst>
          </p:cNvPr>
          <p:cNvSpPr txBox="1">
            <a:spLocks/>
          </p:cNvSpPr>
          <p:nvPr userDrawn="1"/>
        </p:nvSpPr>
        <p:spPr>
          <a:xfrm>
            <a:off x="425669" y="664894"/>
            <a:ext cx="10972800" cy="735660"/>
          </a:xfrm>
          <a:prstGeom prst="rect">
            <a:avLst/>
          </a:prstGeom>
        </p:spPr>
        <p:txBody>
          <a:bodyPr/>
          <a:lstStyle>
            <a:lvl1pPr algn="l" defTabSz="457200" rtl="0" eaLnBrk="1" latinLnBrk="0" hangingPunct="1">
              <a:spcBef>
                <a:spcPct val="0"/>
              </a:spcBef>
              <a:buNone/>
              <a:defRPr sz="3600" i="1" kern="1200">
                <a:solidFill>
                  <a:srgbClr val="4E4E4E"/>
                </a:solidFill>
                <a:latin typeface="Georgia"/>
                <a:ea typeface="+mj-ea"/>
                <a:cs typeface="Georgia"/>
              </a:defRPr>
            </a:lvl1pPr>
          </a:lstStyle>
          <a:p>
            <a:endParaRPr lang="en-US" b="1" i="0" dirty="0">
              <a:solidFill>
                <a:srgbClr val="F36C21"/>
              </a:solidFill>
              <a:latin typeface="Helvetica" pitchFamily="2" charset="0"/>
            </a:endParaRPr>
          </a:p>
        </p:txBody>
      </p:sp>
      <p:sp>
        <p:nvSpPr>
          <p:cNvPr id="13" name="Content Placeholder 3">
            <a:extLst>
              <a:ext uri="{FF2B5EF4-FFF2-40B4-BE49-F238E27FC236}">
                <a16:creationId xmlns:a16="http://schemas.microsoft.com/office/drawing/2014/main" id="{E37DED07-2A6D-4143-8F0F-4BBA1323516D}"/>
              </a:ext>
            </a:extLst>
          </p:cNvPr>
          <p:cNvSpPr txBox="1">
            <a:spLocks/>
          </p:cNvSpPr>
          <p:nvPr userDrawn="1"/>
        </p:nvSpPr>
        <p:spPr>
          <a:xfrm>
            <a:off x="425669" y="1527984"/>
            <a:ext cx="11156731" cy="4351338"/>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rgbClr val="4E4E4E"/>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rgbClr val="4E4E4E"/>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rgbClr val="4E4E4E"/>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rgbClr val="4E4E4E"/>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rgbClr val="4E4E4E"/>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b="0" kern="1200" dirty="0">
              <a:solidFill>
                <a:schemeClr val="bg1"/>
              </a:solidFill>
              <a:effectLst/>
              <a:latin typeface="Helvetica"/>
              <a:ea typeface="+mn-ea"/>
              <a:cs typeface="Helvetica"/>
            </a:endParaRPr>
          </a:p>
        </p:txBody>
      </p:sp>
      <p:grpSp>
        <p:nvGrpSpPr>
          <p:cNvPr id="11" name="Group 10">
            <a:extLst>
              <a:ext uri="{FF2B5EF4-FFF2-40B4-BE49-F238E27FC236}">
                <a16:creationId xmlns:a16="http://schemas.microsoft.com/office/drawing/2014/main" id="{DE7584AF-A04E-3747-9402-DA8DD264EF31}"/>
              </a:ext>
            </a:extLst>
          </p:cNvPr>
          <p:cNvGrpSpPr/>
          <p:nvPr userDrawn="1"/>
        </p:nvGrpSpPr>
        <p:grpSpPr>
          <a:xfrm>
            <a:off x="0" y="6449510"/>
            <a:ext cx="12320015" cy="408490"/>
            <a:chOff x="0" y="6449510"/>
            <a:chExt cx="12320015" cy="408490"/>
          </a:xfrm>
        </p:grpSpPr>
        <p:sp>
          <p:nvSpPr>
            <p:cNvPr id="12" name="Rectangle 11">
              <a:extLst>
                <a:ext uri="{FF2B5EF4-FFF2-40B4-BE49-F238E27FC236}">
                  <a16:creationId xmlns:a16="http://schemas.microsoft.com/office/drawing/2014/main" id="{4EFEE6C9-C460-6349-9A51-F59E6A05E9A0}"/>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228B830-4CAD-D143-A0CC-0E59D61CFA75}"/>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5" name="TextBox 14">
              <a:extLst>
                <a:ext uri="{FF2B5EF4-FFF2-40B4-BE49-F238E27FC236}">
                  <a16:creationId xmlns:a16="http://schemas.microsoft.com/office/drawing/2014/main" id="{38634857-E349-CC49-AC95-AB8D2F01A160}"/>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2" name="Title 1">
            <a:extLst>
              <a:ext uri="{FF2B5EF4-FFF2-40B4-BE49-F238E27FC236}">
                <a16:creationId xmlns:a16="http://schemas.microsoft.com/office/drawing/2014/main" id="{E2CBA8C3-F88E-4541-BCC0-3FDE07B35983}"/>
              </a:ext>
            </a:extLst>
          </p:cNvPr>
          <p:cNvSpPr>
            <a:spLocks noGrp="1"/>
          </p:cNvSpPr>
          <p:nvPr>
            <p:ph type="title"/>
          </p:nvPr>
        </p:nvSpPr>
        <p:spPr/>
        <p:txBody>
          <a:bodyPr/>
          <a:lstStyle>
            <a:lvl1pPr>
              <a:defRPr b="1" i="0">
                <a:solidFill>
                  <a:srgbClr val="F36C21"/>
                </a:solidFill>
                <a:latin typeface="Helvetica" pitchFamily="2" charset="0"/>
              </a:defRPr>
            </a:lvl1pPr>
          </a:lstStyle>
          <a:p>
            <a:r>
              <a:rPr lang="en-US"/>
              <a:t>Click to edit Master title style</a:t>
            </a:r>
            <a:endParaRPr lang="en-US" dirty="0"/>
          </a:p>
        </p:txBody>
      </p:sp>
      <p:sp>
        <p:nvSpPr>
          <p:cNvPr id="16" name="Content Placeholder 2">
            <a:extLst>
              <a:ext uri="{FF2B5EF4-FFF2-40B4-BE49-F238E27FC236}">
                <a16:creationId xmlns:a16="http://schemas.microsoft.com/office/drawing/2014/main" id="{5CA9E2F5-8537-0A44-93CE-6BEF70389121}"/>
              </a:ext>
            </a:extLst>
          </p:cNvPr>
          <p:cNvSpPr>
            <a:spLocks noGrp="1"/>
          </p:cNvSpPr>
          <p:nvPr>
            <p:ph idx="1"/>
          </p:nvPr>
        </p:nvSpPr>
        <p:spPr>
          <a:xfrm>
            <a:off x="609600" y="1306605"/>
            <a:ext cx="10972800" cy="4351338"/>
          </a:xfrm>
        </p:spPr>
        <p:txBody>
          <a:bodyPr/>
          <a:lstStyle>
            <a:lvl1pPr>
              <a:defRPr b="0" i="0">
                <a:solidFill>
                  <a:schemeClr val="bg1"/>
                </a:solidFill>
                <a:latin typeface="Helvetica" pitchFamily="2" charset="0"/>
              </a:defRPr>
            </a:lvl1pPr>
            <a:lvl2pPr>
              <a:defRPr b="0" i="0">
                <a:solidFill>
                  <a:schemeClr val="bg1"/>
                </a:solidFill>
                <a:latin typeface="Helvetica" pitchFamily="2" charset="0"/>
              </a:defRPr>
            </a:lvl2pPr>
            <a:lvl3pPr>
              <a:defRPr b="0" i="0">
                <a:solidFill>
                  <a:schemeClr val="bg1"/>
                </a:solidFill>
                <a:latin typeface="Helvetica" pitchFamily="2" charset="0"/>
              </a:defRPr>
            </a:lvl3pPr>
            <a:lvl4pPr>
              <a:defRPr b="0" i="0">
                <a:solidFill>
                  <a:schemeClr val="bg1"/>
                </a:solidFill>
                <a:latin typeface="Helvetica" pitchFamily="2" charset="0"/>
              </a:defRPr>
            </a:lvl4pPr>
            <a:lvl5pPr>
              <a:defRPr b="0" i="0">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3889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STT">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1C926B-5089-5D4E-B532-919E00ACA5DA}"/>
              </a:ext>
            </a:extLst>
          </p:cNvPr>
          <p:cNvSpPr>
            <a:spLocks noGrp="1"/>
          </p:cNvSpPr>
          <p:nvPr>
            <p:ph type="sldNum" sz="quarter" idx="11"/>
          </p:nvPr>
        </p:nvSpPr>
        <p:spPr/>
        <p:txBody>
          <a:bodyPr/>
          <a:lstStyle>
            <a:lvl1pPr>
              <a:defRPr>
                <a:solidFill>
                  <a:schemeClr val="tx1"/>
                </a:solidFill>
              </a:defRPr>
            </a:lvl1pPr>
          </a:lstStyle>
          <a:p>
            <a:pPr defTabSz="457200"/>
            <a:fld id="{034CC2BF-4885-3349-88F7-B6349E61BE5A}" type="slidenum">
              <a:rPr lang="en-US" smtClean="0"/>
              <a:pPr defTabSz="457200"/>
              <a:t>‹#›</a:t>
            </a:fld>
            <a:endParaRPr lang="en-US" dirty="0"/>
          </a:p>
        </p:txBody>
      </p:sp>
      <p:sp>
        <p:nvSpPr>
          <p:cNvPr id="4" name="Rectangle 3">
            <a:extLst>
              <a:ext uri="{FF2B5EF4-FFF2-40B4-BE49-F238E27FC236}">
                <a16:creationId xmlns:a16="http://schemas.microsoft.com/office/drawing/2014/main" id="{71CF801A-4A7A-5C40-AB2D-0A6FF91BC6DF}"/>
              </a:ext>
            </a:extLst>
          </p:cNvPr>
          <p:cNvSpPr/>
          <p:nvPr userDrawn="1"/>
        </p:nvSpPr>
        <p:spPr>
          <a:xfrm>
            <a:off x="0" y="-1"/>
            <a:ext cx="12192000" cy="411480"/>
          </a:xfrm>
          <a:prstGeom prst="rect">
            <a:avLst/>
          </a:prstGeom>
          <a:solidFill>
            <a:srgbClr val="FFC2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b="1" i="0" dirty="0">
                <a:latin typeface="Helvetica" pitchFamily="2" charset="0"/>
              </a:rPr>
              <a:t>CHAPTER 4. Ensure they thrive</a:t>
            </a:r>
          </a:p>
        </p:txBody>
      </p:sp>
      <p:sp>
        <p:nvSpPr>
          <p:cNvPr id="10" name="Title 1">
            <a:extLst>
              <a:ext uri="{FF2B5EF4-FFF2-40B4-BE49-F238E27FC236}">
                <a16:creationId xmlns:a16="http://schemas.microsoft.com/office/drawing/2014/main" id="{5BDD7FEA-98BA-1647-B055-F9041C8505CA}"/>
              </a:ext>
            </a:extLst>
          </p:cNvPr>
          <p:cNvSpPr>
            <a:spLocks noGrp="1"/>
          </p:cNvSpPr>
          <p:nvPr>
            <p:ph type="title"/>
          </p:nvPr>
        </p:nvSpPr>
        <p:spPr>
          <a:xfrm>
            <a:off x="425669" y="664894"/>
            <a:ext cx="10972800" cy="735660"/>
          </a:xfrm>
        </p:spPr>
        <p:txBody>
          <a:bodyPr>
            <a:normAutofit/>
          </a:bodyPr>
          <a:lstStyle>
            <a:lvl1pPr>
              <a:defRPr sz="2800" b="1" i="0">
                <a:solidFill>
                  <a:schemeClr val="tx1"/>
                </a:solidFill>
                <a:latin typeface="Helvetica" pitchFamily="2" charset="0"/>
              </a:defRPr>
            </a:lvl1pPr>
          </a:lstStyle>
          <a:p>
            <a:r>
              <a:rPr lang="en-US"/>
              <a:t>Click to edit Master title style</a:t>
            </a:r>
            <a:endParaRPr lang="en-US" dirty="0"/>
          </a:p>
        </p:txBody>
      </p:sp>
      <p:grpSp>
        <p:nvGrpSpPr>
          <p:cNvPr id="11" name="Group 10">
            <a:extLst>
              <a:ext uri="{FF2B5EF4-FFF2-40B4-BE49-F238E27FC236}">
                <a16:creationId xmlns:a16="http://schemas.microsoft.com/office/drawing/2014/main" id="{62DE3548-DABF-3A46-947C-53A77274C885}"/>
              </a:ext>
            </a:extLst>
          </p:cNvPr>
          <p:cNvGrpSpPr/>
          <p:nvPr userDrawn="1"/>
        </p:nvGrpSpPr>
        <p:grpSpPr>
          <a:xfrm>
            <a:off x="0" y="6449510"/>
            <a:ext cx="12320015" cy="408490"/>
            <a:chOff x="0" y="6449510"/>
            <a:chExt cx="12320015" cy="408490"/>
          </a:xfrm>
        </p:grpSpPr>
        <p:sp>
          <p:nvSpPr>
            <p:cNvPr id="12" name="Rectangle 11">
              <a:extLst>
                <a:ext uri="{FF2B5EF4-FFF2-40B4-BE49-F238E27FC236}">
                  <a16:creationId xmlns:a16="http://schemas.microsoft.com/office/drawing/2014/main" id="{09892082-EB8A-A54F-9CEB-7783CE7186ED}"/>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2F3CD4A-79E5-504C-8289-28823912C8D1}"/>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9" name="TextBox 18">
              <a:extLst>
                <a:ext uri="{FF2B5EF4-FFF2-40B4-BE49-F238E27FC236}">
                  <a16:creationId xmlns:a16="http://schemas.microsoft.com/office/drawing/2014/main" id="{B3C74E9B-6678-EA41-B01F-B67C942DAB68}"/>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14" name="Content Placeholder 2">
            <a:extLst>
              <a:ext uri="{FF2B5EF4-FFF2-40B4-BE49-F238E27FC236}">
                <a16:creationId xmlns:a16="http://schemas.microsoft.com/office/drawing/2014/main" id="{89F83221-1420-654D-8281-50B8867CD5A9}"/>
              </a:ext>
            </a:extLst>
          </p:cNvPr>
          <p:cNvSpPr>
            <a:spLocks noGrp="1"/>
          </p:cNvSpPr>
          <p:nvPr>
            <p:ph idx="1"/>
          </p:nvPr>
        </p:nvSpPr>
        <p:spPr>
          <a:xfrm>
            <a:off x="425669" y="1527984"/>
            <a:ext cx="10972800" cy="4351338"/>
          </a:xfrm>
        </p:spPr>
        <p:txBody>
          <a:bodyPr/>
          <a:lstStyle>
            <a:lvl1pPr>
              <a:defRPr sz="2600" b="0" i="0">
                <a:solidFill>
                  <a:schemeClr val="tx1"/>
                </a:solidFill>
                <a:latin typeface="Helvetica" pitchFamily="2" charset="0"/>
              </a:defRPr>
            </a:lvl1pPr>
            <a:lvl2pPr marL="742950" indent="-285750">
              <a:buSzPct val="50000"/>
              <a:buFont typeface="Courier New" panose="02070309020205020404" pitchFamily="49" charset="0"/>
              <a:buChar char="o"/>
              <a:defRPr b="0" i="0">
                <a:solidFill>
                  <a:schemeClr val="tx1"/>
                </a:solidFill>
                <a:latin typeface="Helvetica" pitchFamily="2" charset="0"/>
              </a:defRPr>
            </a:lvl2pPr>
            <a:lvl3pPr>
              <a:defRPr b="0" i="0">
                <a:solidFill>
                  <a:schemeClr val="tx1"/>
                </a:solidFill>
                <a:latin typeface="Helvetica" pitchFamily="2" charset="0"/>
              </a:defRPr>
            </a:lvl3pPr>
            <a:lvl4pPr>
              <a:defRPr b="0" i="0">
                <a:solidFill>
                  <a:schemeClr val="tx1"/>
                </a:solidFill>
                <a:latin typeface="Helvetica" pitchFamily="2" charset="0"/>
              </a:defRPr>
            </a:lvl4pPr>
            <a:lvl5pPr>
              <a:defRPr b="0" i="0">
                <a:solidFill>
                  <a:schemeClr val="tx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1264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STT">
    <p:bg>
      <p:bgPr>
        <a:solidFill>
          <a:schemeClr val="bg1"/>
        </a:solidFill>
        <a:effectLst/>
      </p:bgPr>
    </p:bg>
    <p:spTree>
      <p:nvGrpSpPr>
        <p:cNvPr id="1" name=""/>
        <p:cNvGrpSpPr/>
        <p:nvPr/>
      </p:nvGrpSpPr>
      <p:grpSpPr>
        <a:xfrm>
          <a:off x="0" y="0"/>
          <a:ext cx="0" cy="0"/>
          <a:chOff x="0" y="0"/>
          <a:chExt cx="0" cy="0"/>
        </a:xfrm>
      </p:grpSpPr>
      <p:sp>
        <p:nvSpPr>
          <p:cNvPr id="17" name="Slide Number Placeholder 4">
            <a:extLst>
              <a:ext uri="{FF2B5EF4-FFF2-40B4-BE49-F238E27FC236}">
                <a16:creationId xmlns:a16="http://schemas.microsoft.com/office/drawing/2014/main" id="{C1C070F3-50B9-EB44-BDC5-EB416270D6F8}"/>
              </a:ext>
            </a:extLst>
          </p:cNvPr>
          <p:cNvSpPr>
            <a:spLocks noGrp="1"/>
          </p:cNvSpPr>
          <p:nvPr>
            <p:ph type="sldNum" sz="quarter" idx="11"/>
          </p:nvPr>
        </p:nvSpPr>
        <p:spPr>
          <a:xfrm>
            <a:off x="8737600" y="6006752"/>
            <a:ext cx="2844800" cy="365125"/>
          </a:xfrm>
        </p:spPr>
        <p:txBody>
          <a:bodyPr/>
          <a:lstStyle>
            <a:lvl1pPr>
              <a:defRPr>
                <a:solidFill>
                  <a:schemeClr val="bg1"/>
                </a:solidFill>
              </a:defRPr>
            </a:lvl1pPr>
          </a:lstStyle>
          <a:p>
            <a:pPr defTabSz="457200"/>
            <a:fld id="{034CC2BF-4885-3349-88F7-B6349E61BE5A}" type="slidenum">
              <a:rPr lang="en-US" smtClean="0"/>
              <a:pPr defTabSz="457200"/>
              <a:t>‹#›</a:t>
            </a:fld>
            <a:endParaRPr lang="en-US" dirty="0"/>
          </a:p>
        </p:txBody>
      </p:sp>
      <p:sp>
        <p:nvSpPr>
          <p:cNvPr id="32" name="Title 1">
            <a:extLst>
              <a:ext uri="{FF2B5EF4-FFF2-40B4-BE49-F238E27FC236}">
                <a16:creationId xmlns:a16="http://schemas.microsoft.com/office/drawing/2014/main" id="{947BE3F0-7E18-7C47-A547-16EF8730218D}"/>
              </a:ext>
            </a:extLst>
          </p:cNvPr>
          <p:cNvSpPr>
            <a:spLocks noGrp="1"/>
          </p:cNvSpPr>
          <p:nvPr>
            <p:ph type="title"/>
          </p:nvPr>
        </p:nvSpPr>
        <p:spPr>
          <a:xfrm>
            <a:off x="425669" y="383927"/>
            <a:ext cx="10972800" cy="735660"/>
          </a:xfrm>
        </p:spPr>
        <p:txBody>
          <a:bodyPr/>
          <a:lstStyle>
            <a:lvl1pPr>
              <a:defRPr b="1" i="0">
                <a:solidFill>
                  <a:schemeClr val="tx1"/>
                </a:solidFill>
                <a:latin typeface="Helvetica" pitchFamily="2" charset="0"/>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390B2218-8CE2-4C43-BE2E-714EDE441716}"/>
              </a:ext>
            </a:extLst>
          </p:cNvPr>
          <p:cNvGrpSpPr/>
          <p:nvPr userDrawn="1"/>
        </p:nvGrpSpPr>
        <p:grpSpPr>
          <a:xfrm>
            <a:off x="0" y="6449510"/>
            <a:ext cx="12320015" cy="408490"/>
            <a:chOff x="0" y="6449510"/>
            <a:chExt cx="12320015" cy="408490"/>
          </a:xfrm>
        </p:grpSpPr>
        <p:sp>
          <p:nvSpPr>
            <p:cNvPr id="10" name="Rectangle 9">
              <a:extLst>
                <a:ext uri="{FF2B5EF4-FFF2-40B4-BE49-F238E27FC236}">
                  <a16:creationId xmlns:a16="http://schemas.microsoft.com/office/drawing/2014/main" id="{A51AADC9-8504-7A4D-BBF2-23A7D513A726}"/>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91B05-172D-5A48-9DB0-4951E4A4AFFA}"/>
                </a:ext>
              </a:extLst>
            </p:cNvPr>
            <p:cNvSpPr txBox="1"/>
            <p:nvPr userDrawn="1"/>
          </p:nvSpPr>
          <p:spPr>
            <a:xfrm>
              <a:off x="8531352" y="6462487"/>
              <a:ext cx="37886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600" b="1"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sp>
          <p:nvSpPr>
            <p:cNvPr id="13" name="TextBox 12">
              <a:extLst>
                <a:ext uri="{FF2B5EF4-FFF2-40B4-BE49-F238E27FC236}">
                  <a16:creationId xmlns:a16="http://schemas.microsoft.com/office/drawing/2014/main" id="{F0C0C986-3228-8A4D-B1D4-13BF1AEB6183}"/>
                </a:ext>
              </a:extLst>
            </p:cNvPr>
            <p:cNvSpPr txBox="1"/>
            <p:nvPr userDrawn="1"/>
          </p:nvSpPr>
          <p:spPr>
            <a:xfrm>
              <a:off x="298481" y="6470653"/>
              <a:ext cx="851633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Helvetica"/>
                </a:rPr>
                <a:t>SURVIVE and THRIVE: Transforming care for every small and sick newborn</a:t>
              </a:r>
              <a:endParaRPr kumimoji="0" lang="en-US" sz="1600" b="1"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14" name="Content Placeholder 2">
            <a:extLst>
              <a:ext uri="{FF2B5EF4-FFF2-40B4-BE49-F238E27FC236}">
                <a16:creationId xmlns:a16="http://schemas.microsoft.com/office/drawing/2014/main" id="{4114F500-917A-B641-9A6B-6DCA3DBD1E3A}"/>
              </a:ext>
            </a:extLst>
          </p:cNvPr>
          <p:cNvSpPr>
            <a:spLocks noGrp="1"/>
          </p:cNvSpPr>
          <p:nvPr>
            <p:ph idx="1"/>
          </p:nvPr>
        </p:nvSpPr>
        <p:spPr>
          <a:xfrm>
            <a:off x="425669" y="1527984"/>
            <a:ext cx="10972800" cy="4351338"/>
          </a:xfrm>
        </p:spPr>
        <p:txBody>
          <a:bodyPr/>
          <a:lstStyle>
            <a:lvl1pPr>
              <a:defRPr sz="2600" b="0" i="0">
                <a:solidFill>
                  <a:schemeClr val="tx1"/>
                </a:solidFill>
                <a:latin typeface="Helvetica" pitchFamily="2" charset="0"/>
              </a:defRPr>
            </a:lvl1pPr>
            <a:lvl2pPr>
              <a:defRPr b="0" i="0">
                <a:solidFill>
                  <a:schemeClr val="tx1"/>
                </a:solidFill>
                <a:latin typeface="Helvetica" pitchFamily="2" charset="0"/>
              </a:defRPr>
            </a:lvl2pPr>
            <a:lvl3pPr>
              <a:defRPr b="0" i="0">
                <a:solidFill>
                  <a:schemeClr val="tx1"/>
                </a:solidFill>
                <a:latin typeface="Helvetica" pitchFamily="2" charset="0"/>
              </a:defRPr>
            </a:lvl3pPr>
            <a:lvl4pPr>
              <a:defRPr b="0" i="0">
                <a:solidFill>
                  <a:schemeClr val="tx1"/>
                </a:solidFill>
                <a:latin typeface="Helvetica" pitchFamily="2" charset="0"/>
              </a:defRPr>
            </a:lvl4pPr>
            <a:lvl5pPr>
              <a:defRPr b="0" i="0">
                <a:solidFill>
                  <a:schemeClr val="tx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STT">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028A4-F69F-3745-A81E-F73F4C655D87}"/>
              </a:ext>
            </a:extLst>
          </p:cNvPr>
          <p:cNvGrpSpPr/>
          <p:nvPr userDrawn="1"/>
        </p:nvGrpSpPr>
        <p:grpSpPr>
          <a:xfrm>
            <a:off x="9462767" y="6534610"/>
            <a:ext cx="3376387" cy="260326"/>
            <a:chOff x="9462767" y="6534610"/>
            <a:chExt cx="3376387" cy="260326"/>
          </a:xfrm>
        </p:grpSpPr>
        <p:sp>
          <p:nvSpPr>
            <p:cNvPr id="21" name="TextBox 20">
              <a:extLst>
                <a:ext uri="{FF2B5EF4-FFF2-40B4-BE49-F238E27FC236}">
                  <a16:creationId xmlns:a16="http://schemas.microsoft.com/office/drawing/2014/main" id="{21218A65-3D81-E94F-B1BF-F7A7FBCC541C}"/>
                </a:ext>
              </a:extLst>
            </p:cNvPr>
            <p:cNvSpPr txBox="1"/>
            <p:nvPr userDrawn="1"/>
          </p:nvSpPr>
          <p:spPr>
            <a:xfrm>
              <a:off x="10762762" y="6548715"/>
              <a:ext cx="207639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a:ea typeface="+mn-ea"/>
                  <a:cs typeface="Helvetica"/>
                </a:rPr>
                <a:t>#</a:t>
              </a:r>
              <a:r>
                <a:rPr kumimoji="0" lang="en-US" sz="1000" b="0" i="0" u="none" strike="noStrike" kern="1200" cap="none" spc="0" normalizeH="0" baseline="0" noProof="0" dirty="0" err="1">
                  <a:ln>
                    <a:noFill/>
                  </a:ln>
                  <a:solidFill>
                    <a:prstClr val="white"/>
                  </a:solidFill>
                  <a:effectLst/>
                  <a:uLnTx/>
                  <a:uFillTx/>
                  <a:latin typeface="Helvetica"/>
                  <a:ea typeface="+mn-ea"/>
                  <a:cs typeface="Helvetica"/>
                </a:rPr>
                <a:t>EveryChildAlive</a:t>
              </a:r>
              <a:endParaRPr kumimoji="0" lang="en-US" sz="1000" b="0" i="0" u="none" strike="noStrike" kern="1200" cap="none" spc="0" normalizeH="0" baseline="0" noProof="0" dirty="0">
                <a:ln>
                  <a:noFill/>
                </a:ln>
                <a:solidFill>
                  <a:prstClr val="white"/>
                </a:solidFill>
                <a:effectLst/>
                <a:uLnTx/>
                <a:uFillTx/>
                <a:latin typeface="Helvetica"/>
                <a:ea typeface="+mn-ea"/>
                <a:cs typeface="Helvetica"/>
              </a:endParaRPr>
            </a:p>
          </p:txBody>
        </p:sp>
        <p:sp>
          <p:nvSpPr>
            <p:cNvPr id="22" name="TextBox 21">
              <a:extLst>
                <a:ext uri="{FF2B5EF4-FFF2-40B4-BE49-F238E27FC236}">
                  <a16:creationId xmlns:a16="http://schemas.microsoft.com/office/drawing/2014/main" id="{50250620-B5F6-2743-AFD3-C395F4A67784}"/>
                </a:ext>
              </a:extLst>
            </p:cNvPr>
            <p:cNvSpPr txBox="1"/>
            <p:nvPr userDrawn="1"/>
          </p:nvSpPr>
          <p:spPr>
            <a:xfrm>
              <a:off x="9462767" y="6534610"/>
              <a:ext cx="207639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a:ea typeface="+mn-ea"/>
                  <a:cs typeface="Helvetica"/>
                </a:rPr>
                <a:t>#</a:t>
              </a:r>
              <a:r>
                <a:rPr kumimoji="0" lang="en-US" sz="1000" b="0"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endParaRPr kumimoji="0" lang="en-US" sz="1000" b="0"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grpSp>
        <p:nvGrpSpPr>
          <p:cNvPr id="8" name="Group 7">
            <a:extLst>
              <a:ext uri="{FF2B5EF4-FFF2-40B4-BE49-F238E27FC236}">
                <a16:creationId xmlns:a16="http://schemas.microsoft.com/office/drawing/2014/main" id="{3FE5B9A5-91B1-9948-9FB8-85666875D38E}"/>
              </a:ext>
            </a:extLst>
          </p:cNvPr>
          <p:cNvGrpSpPr/>
          <p:nvPr userDrawn="1"/>
        </p:nvGrpSpPr>
        <p:grpSpPr>
          <a:xfrm>
            <a:off x="0" y="6449510"/>
            <a:ext cx="12192000" cy="408490"/>
            <a:chOff x="0" y="6449510"/>
            <a:chExt cx="12192000" cy="408490"/>
          </a:xfrm>
        </p:grpSpPr>
        <p:sp>
          <p:nvSpPr>
            <p:cNvPr id="14" name="Rectangle 13">
              <a:extLst>
                <a:ext uri="{FF2B5EF4-FFF2-40B4-BE49-F238E27FC236}">
                  <a16:creationId xmlns:a16="http://schemas.microsoft.com/office/drawing/2014/main" id="{EC36B6C2-434D-E041-B05F-1E34668F0287}"/>
                </a:ext>
              </a:extLst>
            </p:cNvPr>
            <p:cNvSpPr/>
            <p:nvPr userDrawn="1"/>
          </p:nvSpPr>
          <p:spPr>
            <a:xfrm>
              <a:off x="0" y="6449510"/>
              <a:ext cx="12192000" cy="408490"/>
            </a:xfrm>
            <a:prstGeom prst="rect">
              <a:avLst/>
            </a:prstGeom>
            <a:gradFill flip="none" rotWithShape="1">
              <a:gsLst>
                <a:gs pos="0">
                  <a:srgbClr val="1C3A8D"/>
                </a:gs>
                <a:gs pos="23000">
                  <a:srgbClr val="374EA2"/>
                </a:gs>
                <a:gs pos="100000">
                  <a:srgbClr val="00AEEF"/>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68CCE9E-704D-9745-9205-C52F07D247BB}"/>
                </a:ext>
              </a:extLst>
            </p:cNvPr>
            <p:cNvSpPr txBox="1"/>
            <p:nvPr userDrawn="1"/>
          </p:nvSpPr>
          <p:spPr>
            <a:xfrm>
              <a:off x="9462766" y="6539656"/>
              <a:ext cx="272923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a:ea typeface="+mn-ea"/>
                  <a:cs typeface="Helvetica"/>
                </a:rPr>
                <a:t>#</a:t>
              </a:r>
              <a:r>
                <a:rPr kumimoji="0" lang="en-US" sz="1000" b="0" i="0" u="none" strike="noStrike" kern="1200" cap="none" spc="0" normalizeH="0" baseline="0" noProof="0" dirty="0" err="1">
                  <a:ln>
                    <a:noFill/>
                  </a:ln>
                  <a:solidFill>
                    <a:prstClr val="white"/>
                  </a:solidFill>
                  <a:effectLst/>
                  <a:uLnTx/>
                  <a:uFillTx/>
                  <a:latin typeface="Helvetica" pitchFamily="2" charset="0"/>
                  <a:ea typeface="+mn-ea"/>
                  <a:cs typeface="Helvetica"/>
                </a:rPr>
                <a:t>EveryNewborn</a:t>
              </a:r>
              <a:r>
                <a:rPr kumimoji="0" lang="en-US" sz="1000" b="0" i="0" u="none" strike="noStrike" kern="1200" cap="none" spc="0" normalizeH="0" baseline="0" noProof="0" dirty="0">
                  <a:ln>
                    <a:noFill/>
                  </a:ln>
                  <a:solidFill>
                    <a:prstClr val="white"/>
                  </a:solidFill>
                  <a:effectLst/>
                  <a:uLnTx/>
                  <a:uFillTx/>
                  <a:latin typeface="Helvetica" pitchFamily="2" charset="0"/>
                  <a:ea typeface="+mn-ea"/>
                  <a:cs typeface="Helvetica"/>
                </a:rPr>
                <a:t>        #</a:t>
              </a:r>
              <a:r>
                <a:rPr kumimoji="0" lang="en-US" sz="1000" b="0" i="0" u="none" strike="noStrike" kern="1200" cap="none" spc="0" normalizeH="0" baseline="0" noProof="0" dirty="0" err="1">
                  <a:ln>
                    <a:noFill/>
                  </a:ln>
                  <a:solidFill>
                    <a:prstClr val="white"/>
                  </a:solidFill>
                  <a:effectLst/>
                  <a:uLnTx/>
                  <a:uFillTx/>
                  <a:latin typeface="Helvetica" pitchFamily="2" charset="0"/>
                  <a:ea typeface="+mn-ea"/>
                  <a:cs typeface="Helvetica"/>
                </a:rPr>
                <a:t>EveryChildAlive</a:t>
              </a:r>
              <a:endParaRPr kumimoji="0" lang="en-US" sz="1000" b="0" i="0" u="none" strike="noStrike" kern="1200" cap="none" spc="0" normalizeH="0" baseline="0" noProof="0" dirty="0">
                <a:ln>
                  <a:noFill/>
                </a:ln>
                <a:solidFill>
                  <a:prstClr val="white"/>
                </a:solidFill>
                <a:effectLst/>
                <a:uLnTx/>
                <a:uFillTx/>
                <a:latin typeface="Helvetica" pitchFamily="2" charset="0"/>
                <a:ea typeface="+mn-ea"/>
                <a:cs typeface="Helvetica"/>
              </a:endParaRPr>
            </a:p>
          </p:txBody>
        </p:sp>
      </p:grpSp>
      <p:sp>
        <p:nvSpPr>
          <p:cNvPr id="13" name="Subtitle 2">
            <a:extLst>
              <a:ext uri="{FF2B5EF4-FFF2-40B4-BE49-F238E27FC236}">
                <a16:creationId xmlns:a16="http://schemas.microsoft.com/office/drawing/2014/main" id="{6F450C5C-CA12-CE4A-A932-8C5CA90B51FE}"/>
              </a:ext>
            </a:extLst>
          </p:cNvPr>
          <p:cNvSpPr txBox="1">
            <a:spLocks/>
          </p:cNvSpPr>
          <p:nvPr userDrawn="1"/>
        </p:nvSpPr>
        <p:spPr>
          <a:xfrm>
            <a:off x="471268" y="2212574"/>
            <a:ext cx="7427256" cy="653398"/>
          </a:xfrm>
          <a:prstGeom prst="rect">
            <a:avLst/>
          </a:prstGeom>
          <a:noFill/>
        </p:spPr>
        <p:txBody>
          <a:bodyPr vert="horz" lIns="91440" tIns="45720" rIns="91440" bIns="45720" rtlCol="0">
            <a:noAutofit/>
          </a:bodyPr>
          <a:lstStyle>
            <a:lvl1pPr marL="0" indent="0" algn="l" defTabSz="457200" rtl="0" eaLnBrk="1" latinLnBrk="0" hangingPunct="1">
              <a:spcBef>
                <a:spcPct val="20000"/>
              </a:spcBef>
              <a:buFont typeface="Arial"/>
              <a:buNone/>
              <a:defRPr sz="1600" i="1" kern="1200">
                <a:solidFill>
                  <a:schemeClr val="bg1"/>
                </a:solidFill>
                <a:latin typeface="GillSans"/>
                <a:ea typeface="+mn-ea"/>
                <a:cs typeface="GillSans"/>
              </a:defRPr>
            </a:lvl1pPr>
            <a:lvl2pPr marL="457200" indent="0" algn="ctr" defTabSz="457200" rtl="0" eaLnBrk="1" latinLnBrk="0" hangingPunct="1">
              <a:spcBef>
                <a:spcPct val="20000"/>
              </a:spcBef>
              <a:buFont typeface="Arial"/>
              <a:buNone/>
              <a:defRPr sz="24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5400" b="1" i="0" dirty="0">
                <a:gradFill>
                  <a:gsLst>
                    <a:gs pos="23000">
                      <a:srgbClr val="374EA2"/>
                    </a:gs>
                    <a:gs pos="99000">
                      <a:srgbClr val="00AEEF"/>
                    </a:gs>
                    <a:gs pos="0">
                      <a:srgbClr val="1E398D"/>
                    </a:gs>
                  </a:gsLst>
                  <a:lin ang="0" scaled="0"/>
                </a:gradFill>
                <a:effectLst>
                  <a:outerShdw blurRad="38100" dist="38100" dir="2700000" algn="tl">
                    <a:srgbClr val="000000">
                      <a:alpha val="43137"/>
                    </a:srgbClr>
                  </a:outerShdw>
                </a:effectLst>
                <a:latin typeface="Helvetica" pitchFamily="2" charset="0"/>
              </a:rPr>
              <a:t>SURVIVE</a:t>
            </a:r>
            <a:r>
              <a:rPr lang="en-US" sz="5400" b="1" i="0" dirty="0">
                <a:gradFill>
                  <a:gsLst>
                    <a:gs pos="23000">
                      <a:srgbClr val="374EA2"/>
                    </a:gs>
                    <a:gs pos="99000">
                      <a:srgbClr val="00AEEF"/>
                    </a:gs>
                    <a:gs pos="0">
                      <a:srgbClr val="1E398D"/>
                    </a:gs>
                  </a:gsLst>
                  <a:lin ang="0" scaled="0"/>
                </a:gradFill>
                <a:latin typeface="Helvetica" pitchFamily="2" charset="0"/>
              </a:rPr>
              <a:t> </a:t>
            </a:r>
            <a:r>
              <a:rPr lang="en-US" sz="5400" b="0" i="0" dirty="0">
                <a:gradFill>
                  <a:gsLst>
                    <a:gs pos="23000">
                      <a:srgbClr val="374EA2"/>
                    </a:gs>
                    <a:gs pos="99000">
                      <a:srgbClr val="00AEEF"/>
                    </a:gs>
                    <a:gs pos="0">
                      <a:srgbClr val="1E398D"/>
                    </a:gs>
                  </a:gsLst>
                  <a:lin ang="0" scaled="0"/>
                </a:gradFill>
                <a:latin typeface="Helvetica" pitchFamily="2" charset="0"/>
              </a:rPr>
              <a:t>and</a:t>
            </a:r>
            <a:r>
              <a:rPr lang="en-US" sz="5400" b="1" i="0" dirty="0">
                <a:gradFill>
                  <a:gsLst>
                    <a:gs pos="23000">
                      <a:srgbClr val="374EA2"/>
                    </a:gs>
                    <a:gs pos="99000">
                      <a:srgbClr val="00AEEF"/>
                    </a:gs>
                    <a:gs pos="0">
                      <a:srgbClr val="1E398D"/>
                    </a:gs>
                  </a:gsLst>
                  <a:lin ang="0" scaled="0"/>
                </a:gradFill>
                <a:latin typeface="Helvetica" pitchFamily="2" charset="0"/>
              </a:rPr>
              <a:t> </a:t>
            </a:r>
            <a:r>
              <a:rPr lang="en-US" sz="5400" b="1" i="0" dirty="0">
                <a:gradFill>
                  <a:gsLst>
                    <a:gs pos="23000">
                      <a:srgbClr val="374EA2"/>
                    </a:gs>
                    <a:gs pos="99000">
                      <a:srgbClr val="00AEEF"/>
                    </a:gs>
                    <a:gs pos="0">
                      <a:srgbClr val="1E398D"/>
                    </a:gs>
                  </a:gsLst>
                  <a:lin ang="0" scaled="0"/>
                </a:gradFill>
                <a:effectLst>
                  <a:outerShdw blurRad="38100" dist="38100" dir="2700000" algn="tl">
                    <a:srgbClr val="000000">
                      <a:alpha val="43137"/>
                    </a:srgbClr>
                  </a:outerShdw>
                </a:effectLst>
                <a:latin typeface="Helvetica" pitchFamily="2" charset="0"/>
              </a:rPr>
              <a:t>THRIVE</a:t>
            </a:r>
          </a:p>
        </p:txBody>
      </p:sp>
      <p:sp>
        <p:nvSpPr>
          <p:cNvPr id="15" name="Rectangle 14">
            <a:extLst>
              <a:ext uri="{FF2B5EF4-FFF2-40B4-BE49-F238E27FC236}">
                <a16:creationId xmlns:a16="http://schemas.microsoft.com/office/drawing/2014/main" id="{0153BFC4-5F69-0C4A-939E-16820BCF15B4}"/>
              </a:ext>
            </a:extLst>
          </p:cNvPr>
          <p:cNvSpPr/>
          <p:nvPr userDrawn="1"/>
        </p:nvSpPr>
        <p:spPr>
          <a:xfrm>
            <a:off x="919412" y="3024548"/>
            <a:ext cx="6096000" cy="954107"/>
          </a:xfrm>
          <a:prstGeom prst="rect">
            <a:avLst/>
          </a:prstGeom>
        </p:spPr>
        <p:txBody>
          <a:bodyPr>
            <a:spAutoFit/>
          </a:bodyPr>
          <a:lstStyle/>
          <a:p>
            <a:pPr algn="ctr"/>
            <a:r>
              <a:rPr lang="en-US" sz="2800" b="0" i="0" dirty="0">
                <a:solidFill>
                  <a:srgbClr val="1E398D"/>
                </a:solidFill>
                <a:effectLst>
                  <a:outerShdw blurRad="38100" dist="38100" dir="2700000" algn="tl">
                    <a:srgbClr val="000000">
                      <a:alpha val="43137"/>
                    </a:srgbClr>
                  </a:outerShdw>
                </a:effectLst>
                <a:latin typeface="Helvetica Light" panose="020B0403020202020204" pitchFamily="34" charset="0"/>
              </a:rPr>
              <a:t>Transforming</a:t>
            </a:r>
            <a:r>
              <a:rPr lang="en-US" sz="2800" b="0" i="0" baseline="0" dirty="0">
                <a:solidFill>
                  <a:srgbClr val="1E398D"/>
                </a:solidFill>
                <a:effectLst>
                  <a:outerShdw blurRad="38100" dist="38100" dir="2700000" algn="tl">
                    <a:srgbClr val="000000">
                      <a:alpha val="43137"/>
                    </a:srgbClr>
                  </a:outerShdw>
                </a:effectLst>
                <a:latin typeface="Helvetica Light" panose="020B0403020202020204" pitchFamily="34" charset="0"/>
              </a:rPr>
              <a:t> care for every </a:t>
            </a:r>
          </a:p>
          <a:p>
            <a:pPr algn="ctr"/>
            <a:r>
              <a:rPr lang="en-US" sz="2800" b="0" i="0" baseline="0" dirty="0">
                <a:solidFill>
                  <a:srgbClr val="1E398D"/>
                </a:solidFill>
                <a:effectLst>
                  <a:outerShdw blurRad="38100" dist="38100" dir="2700000" algn="tl">
                    <a:srgbClr val="000000">
                      <a:alpha val="43137"/>
                    </a:srgbClr>
                  </a:outerShdw>
                </a:effectLst>
                <a:latin typeface="Helvetica Light" panose="020B0403020202020204" pitchFamily="34" charset="0"/>
              </a:rPr>
              <a:t>small and sick newborn</a:t>
            </a:r>
            <a:endParaRPr lang="en-US" sz="2800" b="0" i="0" dirty="0">
              <a:solidFill>
                <a:srgbClr val="1E398D"/>
              </a:solidFill>
              <a:effectLst>
                <a:outerShdw blurRad="38100" dist="38100" dir="2700000" algn="tl">
                  <a:srgbClr val="000000">
                    <a:alpha val="43137"/>
                  </a:srgbClr>
                </a:outerShdw>
              </a:effectLst>
              <a:latin typeface="Helvetica Light" panose="020B0403020202020204" pitchFamily="34" charset="0"/>
            </a:endParaRPr>
          </a:p>
        </p:txBody>
      </p:sp>
      <p:pic>
        <p:nvPicPr>
          <p:cNvPr id="16" name="Picture 15" descr="WHO-EN-C-H-KO.eps">
            <a:extLst>
              <a:ext uri="{FF2B5EF4-FFF2-40B4-BE49-F238E27FC236}">
                <a16:creationId xmlns:a16="http://schemas.microsoft.com/office/drawing/2014/main" id="{87162F85-5A8B-804E-9FF9-2E88884412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6610" y="6456985"/>
            <a:ext cx="1245604" cy="381614"/>
          </a:xfrm>
          <a:prstGeom prst="rect">
            <a:avLst/>
          </a:prstGeom>
        </p:spPr>
      </p:pic>
      <p:pic>
        <p:nvPicPr>
          <p:cNvPr id="18" name="Picture 17" descr="UNICEF_newlogo_k_o.eps">
            <a:extLst>
              <a:ext uri="{FF2B5EF4-FFF2-40B4-BE49-F238E27FC236}">
                <a16:creationId xmlns:a16="http://schemas.microsoft.com/office/drawing/2014/main" id="{68B076E8-A771-4C43-83DD-09F5F3B6494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1291" t="33871" r="12686" b="33064"/>
          <a:stretch/>
        </p:blipFill>
        <p:spPr>
          <a:xfrm>
            <a:off x="2120749" y="6463733"/>
            <a:ext cx="1316131" cy="381614"/>
          </a:xfrm>
          <a:prstGeom prst="rect">
            <a:avLst/>
          </a:prstGeom>
        </p:spPr>
      </p:pic>
      <p:pic>
        <p:nvPicPr>
          <p:cNvPr id="4" name="Picture 3" descr="A picture containing person, food, table, cellphone&#10;&#10;Description automatically generated">
            <a:extLst>
              <a:ext uri="{FF2B5EF4-FFF2-40B4-BE49-F238E27FC236}">
                <a16:creationId xmlns:a16="http://schemas.microsoft.com/office/drawing/2014/main" id="{CF737927-F8D7-0B47-976E-4B189A1CA75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98524" y="0"/>
            <a:ext cx="4293476" cy="6453651"/>
          </a:xfrm>
          <a:prstGeom prst="rect">
            <a:avLst/>
          </a:prstGeom>
        </p:spPr>
      </p:pic>
    </p:spTree>
    <p:extLst>
      <p:ext uri="{BB962C8B-B14F-4D97-AF65-F5344CB8AC3E}">
        <p14:creationId xmlns:p14="http://schemas.microsoft.com/office/powerpoint/2010/main" val="67879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FAE7D-692D-4AD7-879F-440D1A7620D3}" type="datetimeFigureOut">
              <a:rPr lang="en-GB" smtClean="0"/>
              <a:t>19/06/2020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44ADCB-312A-4EA7-91E3-58861EA52216}" type="slidenum">
              <a:rPr lang="en-GB" smtClean="0"/>
              <a:t>‹#›</a:t>
            </a:fld>
            <a:endParaRPr lang="en-GB"/>
          </a:p>
        </p:txBody>
      </p:sp>
    </p:spTree>
    <p:extLst>
      <p:ext uri="{BB962C8B-B14F-4D97-AF65-F5344CB8AC3E}">
        <p14:creationId xmlns:p14="http://schemas.microsoft.com/office/powerpoint/2010/main" val="221619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356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21981"/>
            <a:ext cx="10972800" cy="4628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006752"/>
            <a:ext cx="3860800" cy="365125"/>
          </a:xfrm>
          <a:prstGeom prst="rect">
            <a:avLst/>
          </a:prstGeom>
        </p:spPr>
        <p:txBody>
          <a:bodyPr vert="horz" lIns="91440" tIns="45720" rIns="91440" bIns="45720" rtlCol="0" anchor="ctr"/>
          <a:lstStyle>
            <a:lvl1pPr algn="l">
              <a:defRPr sz="1000" cap="all">
                <a:solidFill>
                  <a:schemeClr val="tx1">
                    <a:tint val="75000"/>
                  </a:schemeClr>
                </a:solidFill>
                <a:latin typeface="Helvetica"/>
                <a:cs typeface="Helvetica"/>
              </a:defRPr>
            </a:lvl1pPr>
          </a:lstStyle>
          <a:p>
            <a:pPr defTabSz="457200"/>
            <a:endParaRPr lang="en-US" dirty="0">
              <a:solidFill>
                <a:srgbClr val="404040">
                  <a:tint val="75000"/>
                </a:srgbClr>
              </a:solidFill>
            </a:endParaRPr>
          </a:p>
        </p:txBody>
      </p:sp>
      <p:sp>
        <p:nvSpPr>
          <p:cNvPr id="6" name="Slide Number Placeholder 5"/>
          <p:cNvSpPr>
            <a:spLocks noGrp="1"/>
          </p:cNvSpPr>
          <p:nvPr>
            <p:ph type="sldNum" sz="quarter" idx="4"/>
          </p:nvPr>
        </p:nvSpPr>
        <p:spPr>
          <a:xfrm>
            <a:off x="8737600" y="6006752"/>
            <a:ext cx="2844800" cy="365125"/>
          </a:xfrm>
          <a:prstGeom prst="rect">
            <a:avLst/>
          </a:prstGeom>
        </p:spPr>
        <p:txBody>
          <a:bodyPr vert="horz" lIns="91440" tIns="45720" rIns="91440" bIns="45720" rtlCol="0" anchor="ctr"/>
          <a:lstStyle>
            <a:lvl1pPr algn="r">
              <a:defRPr sz="1000">
                <a:solidFill>
                  <a:schemeClr val="tx1">
                    <a:tint val="75000"/>
                  </a:schemeClr>
                </a:solidFill>
                <a:latin typeface="Helvetica"/>
                <a:cs typeface="Helvetica"/>
              </a:defRPr>
            </a:lvl1pPr>
          </a:lstStyle>
          <a:p>
            <a:pPr defTabSz="457200"/>
            <a:fld id="{034CC2BF-4885-3349-88F7-B6349E61BE5A}" type="slidenum">
              <a:rPr lang="en-US" smtClean="0">
                <a:solidFill>
                  <a:srgbClr val="404040">
                    <a:tint val="75000"/>
                  </a:srgbClr>
                </a:solidFill>
              </a:rPr>
              <a:pPr defTabSz="457200"/>
              <a:t>‹#›</a:t>
            </a:fld>
            <a:endParaRPr lang="en-US" dirty="0">
              <a:solidFill>
                <a:srgbClr val="404040">
                  <a:tint val="75000"/>
                </a:srgbClr>
              </a:solidFill>
            </a:endParaRPr>
          </a:p>
        </p:txBody>
      </p:sp>
    </p:spTree>
    <p:extLst>
      <p:ext uri="{BB962C8B-B14F-4D97-AF65-F5344CB8AC3E}">
        <p14:creationId xmlns:p14="http://schemas.microsoft.com/office/powerpoint/2010/main" val="3617129650"/>
      </p:ext>
    </p:extLst>
  </p:cSld>
  <p:clrMap bg1="lt1" tx1="dk1" bg2="lt2" tx2="dk2" accent1="accent1" accent2="accent2" accent3="accent3" accent4="accent4" accent5="accent5" accent6="accent6" hlink="hlink" folHlink="folHlink"/>
  <p:sldLayoutIdLst>
    <p:sldLayoutId id="2147483867" r:id="rId1"/>
    <p:sldLayoutId id="2147483872" r:id="rId2"/>
    <p:sldLayoutId id="2147483874" r:id="rId3"/>
    <p:sldLayoutId id="2147483860" r:id="rId4"/>
    <p:sldLayoutId id="2147483871" r:id="rId5"/>
    <p:sldLayoutId id="2147483852" r:id="rId6"/>
    <p:sldLayoutId id="2147483863" r:id="rId7"/>
    <p:sldLayoutId id="2147483873"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i="1" kern="1200">
          <a:solidFill>
            <a:srgbClr val="4E4E4E"/>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800" kern="1200">
          <a:solidFill>
            <a:srgbClr val="4E4E4E"/>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rgbClr val="4E4E4E"/>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rgbClr val="4E4E4E"/>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rgbClr val="4E4E4E"/>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rgbClr val="4E4E4E"/>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bit.ly/care4everynewborn"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bit.ly/care4everynewbor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ibpnetwork.org/topics/14356"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jpeds.com/article/S0022-3476(20)30606-5/fulltext"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s://www.who.int/news-room/campaigns/connecting-the-world-to-combat-coronavirus/healthyathome/healthyathome---healthy-parenting" TargetMode="External"/><Relationship Id="rId7"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hyperlink" Target="https://www.unicef.org/parenting/coronavirus-covid-19-guide-parents" TargetMode="External"/><Relationship Id="rId5" Type="http://schemas.openxmlformats.org/officeDocument/2006/relationships/hyperlink" Target="https://www.who.int/publications-detail/10665-332240" TargetMode="External"/><Relationship Id="rId4" Type="http://schemas.openxmlformats.org/officeDocument/2006/relationships/hyperlink" Target="https://www.who.int/news-room/campaigns/connecting-the-world-to-combat-coronavirus/healthyathome/healthyathome---mental-health" TargetMode="External"/><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tiff"/><Relationship Id="rId18" Type="http://schemas.openxmlformats.org/officeDocument/2006/relationships/image" Target="../media/image22.tiff"/><Relationship Id="rId26" Type="http://schemas.openxmlformats.org/officeDocument/2006/relationships/image" Target="../media/image30.emf"/><Relationship Id="rId3" Type="http://schemas.openxmlformats.org/officeDocument/2006/relationships/image" Target="../media/image7.tiff"/><Relationship Id="rId21" Type="http://schemas.openxmlformats.org/officeDocument/2006/relationships/image" Target="../media/image25.emf"/><Relationship Id="rId7" Type="http://schemas.openxmlformats.org/officeDocument/2006/relationships/image" Target="../media/image11.tiff"/><Relationship Id="rId12" Type="http://schemas.openxmlformats.org/officeDocument/2006/relationships/image" Target="../media/image16.tiff"/><Relationship Id="rId17" Type="http://schemas.openxmlformats.org/officeDocument/2006/relationships/image" Target="../media/image21.tiff"/><Relationship Id="rId25" Type="http://schemas.openxmlformats.org/officeDocument/2006/relationships/image" Target="../media/image29.emf"/><Relationship Id="rId2" Type="http://schemas.openxmlformats.org/officeDocument/2006/relationships/notesSlide" Target="../notesSlides/notesSlide3.xml"/><Relationship Id="rId16" Type="http://schemas.openxmlformats.org/officeDocument/2006/relationships/image" Target="../media/image20.tif"/><Relationship Id="rId20" Type="http://schemas.openxmlformats.org/officeDocument/2006/relationships/image" Target="../media/image24.jpeg"/><Relationship Id="rId29"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10.tiff"/><Relationship Id="rId11" Type="http://schemas.openxmlformats.org/officeDocument/2006/relationships/image" Target="../media/image15.tiff"/><Relationship Id="rId24" Type="http://schemas.openxmlformats.org/officeDocument/2006/relationships/image" Target="../media/image28.emf"/><Relationship Id="rId32" Type="http://schemas.openxmlformats.org/officeDocument/2006/relationships/image" Target="../media/image36.emf"/><Relationship Id="rId5" Type="http://schemas.openxmlformats.org/officeDocument/2006/relationships/image" Target="../media/image9.emf"/><Relationship Id="rId15" Type="http://schemas.openxmlformats.org/officeDocument/2006/relationships/image" Target="../media/image19.tiff"/><Relationship Id="rId23" Type="http://schemas.openxmlformats.org/officeDocument/2006/relationships/image" Target="../media/image27.emf"/><Relationship Id="rId28" Type="http://schemas.openxmlformats.org/officeDocument/2006/relationships/image" Target="../media/image32.tiff"/><Relationship Id="rId10" Type="http://schemas.openxmlformats.org/officeDocument/2006/relationships/image" Target="../media/image14.tiff"/><Relationship Id="rId19" Type="http://schemas.openxmlformats.org/officeDocument/2006/relationships/image" Target="../media/image23.tiff"/><Relationship Id="rId31" Type="http://schemas.openxmlformats.org/officeDocument/2006/relationships/image" Target="../media/image35.emf"/><Relationship Id="rId4" Type="http://schemas.openxmlformats.org/officeDocument/2006/relationships/image" Target="../media/image8.tiff"/><Relationship Id="rId9" Type="http://schemas.openxmlformats.org/officeDocument/2006/relationships/image" Target="../media/image13.tiff"/><Relationship Id="rId14" Type="http://schemas.openxmlformats.org/officeDocument/2006/relationships/image" Target="../media/image18.tif"/><Relationship Id="rId22" Type="http://schemas.openxmlformats.org/officeDocument/2006/relationships/image" Target="../media/image26.png"/><Relationship Id="rId27" Type="http://schemas.openxmlformats.org/officeDocument/2006/relationships/image" Target="../media/image31.tiff"/><Relationship Id="rId30" Type="http://schemas.openxmlformats.org/officeDocument/2006/relationships/image" Target="../media/image34.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bit.ly/care4everynewborn"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s://ibpnetwork.org/topics/14356" TargetMode="External"/><Relationship Id="rId5" Type="http://schemas.openxmlformats.org/officeDocument/2006/relationships/hyperlink" Target="https://bit.ly/17JuneS2" TargetMode="External"/><Relationship Id="rId4" Type="http://schemas.openxmlformats.org/officeDocument/2006/relationships/hyperlink" Target="https://bit.ly/17JuneS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B401CAB3-306E-ED40-B27F-A740C93097D7}"/>
              </a:ext>
            </a:extLst>
          </p:cNvPr>
          <p:cNvSpPr txBox="1">
            <a:spLocks/>
          </p:cNvSpPr>
          <p:nvPr/>
        </p:nvSpPr>
        <p:spPr>
          <a:xfrm>
            <a:off x="28576" y="558244"/>
            <a:ext cx="7150215" cy="65339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600" i="1" kern="1200">
                <a:solidFill>
                  <a:schemeClr val="bg1"/>
                </a:solidFill>
                <a:latin typeface="GillSans"/>
                <a:ea typeface="+mn-ea"/>
                <a:cs typeface="GillSans"/>
              </a:defRPr>
            </a:lvl1pPr>
            <a:lvl2pPr marL="457200" indent="0" algn="ctr" defTabSz="457200" rtl="0" eaLnBrk="1" latinLnBrk="0" hangingPunct="1">
              <a:spcBef>
                <a:spcPct val="20000"/>
              </a:spcBef>
              <a:buFont typeface="Arial"/>
              <a:buNone/>
              <a:defRPr sz="24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20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1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600" b="1" i="0" dirty="0">
                <a:effectLst>
                  <a:outerShdw blurRad="50800" dist="38100" dir="13500000" algn="br" rotWithShape="0">
                    <a:prstClr val="black">
                      <a:alpha val="40000"/>
                    </a:prstClr>
                  </a:outerShdw>
                </a:effectLst>
                <a:latin typeface="Helvetica" pitchFamily="2" charset="0"/>
              </a:rPr>
              <a:t>SURVIVE </a:t>
            </a:r>
            <a:r>
              <a:rPr lang="en-US" sz="4600" b="0" i="0" dirty="0">
                <a:effectLst>
                  <a:outerShdw blurRad="50800" dist="38100" dir="13500000" algn="br" rotWithShape="0">
                    <a:prstClr val="black">
                      <a:alpha val="40000"/>
                    </a:prstClr>
                  </a:outerShdw>
                </a:effectLst>
                <a:latin typeface="Helvetica" pitchFamily="2" charset="0"/>
              </a:rPr>
              <a:t>and</a:t>
            </a:r>
            <a:r>
              <a:rPr lang="en-US" sz="4600" b="1" i="0" dirty="0">
                <a:effectLst>
                  <a:outerShdw blurRad="50800" dist="38100" dir="13500000" algn="br" rotWithShape="0">
                    <a:prstClr val="black">
                      <a:alpha val="40000"/>
                    </a:prstClr>
                  </a:outerShdw>
                </a:effectLst>
                <a:latin typeface="Helvetica" pitchFamily="2" charset="0"/>
              </a:rPr>
              <a:t> THRIVE</a:t>
            </a:r>
          </a:p>
        </p:txBody>
      </p:sp>
      <p:sp>
        <p:nvSpPr>
          <p:cNvPr id="3" name="Rectangle 2">
            <a:extLst>
              <a:ext uri="{FF2B5EF4-FFF2-40B4-BE49-F238E27FC236}">
                <a16:creationId xmlns:a16="http://schemas.microsoft.com/office/drawing/2014/main" id="{FB91473F-9BC1-BF40-9240-322F790FDAFE}"/>
              </a:ext>
            </a:extLst>
          </p:cNvPr>
          <p:cNvSpPr/>
          <p:nvPr/>
        </p:nvSpPr>
        <p:spPr>
          <a:xfrm>
            <a:off x="42864" y="1409345"/>
            <a:ext cx="6096000" cy="1077218"/>
          </a:xfrm>
          <a:prstGeom prst="rect">
            <a:avLst/>
          </a:prstGeom>
        </p:spPr>
        <p:txBody>
          <a:bodyPr wrap="square">
            <a:spAutoFit/>
          </a:bodyPr>
          <a:lstStyle/>
          <a:p>
            <a:r>
              <a:rPr lang="en-US" sz="3200" b="1" i="0"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Helvetica Light" panose="020B0403020202020204" pitchFamily="34" charset="0"/>
              </a:rPr>
              <a:t>Transforming</a:t>
            </a:r>
            <a:r>
              <a:rPr lang="en-US" sz="3200" b="1" i="0" baseline="0"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Helvetica Light" panose="020B0403020202020204" pitchFamily="34" charset="0"/>
              </a:rPr>
              <a:t> care for every </a:t>
            </a:r>
          </a:p>
          <a:p>
            <a:r>
              <a:rPr lang="en-US" sz="3200" b="1" i="0" baseline="0"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Helvetica Light" panose="020B0403020202020204" pitchFamily="34" charset="0"/>
              </a:rPr>
              <a:t>small and sick newborn</a:t>
            </a:r>
            <a:endParaRPr lang="en-US" sz="3200" b="1" i="0" dirty="0">
              <a:ln>
                <a:solidFill>
                  <a:schemeClr val="bg1"/>
                </a:solidFill>
              </a:ln>
              <a:solidFill>
                <a:schemeClr val="bg1"/>
              </a:solidFill>
              <a:effectLst>
                <a:glow rad="63500">
                  <a:schemeClr val="tx1">
                    <a:alpha val="40000"/>
                  </a:schemeClr>
                </a:glow>
                <a:outerShdw blurRad="38100" dist="38100" dir="2700000" algn="tl">
                  <a:srgbClr val="000000">
                    <a:alpha val="43137"/>
                  </a:srgbClr>
                </a:outerShdw>
              </a:effectLst>
              <a:latin typeface="Helvetica Light" panose="020B0403020202020204" pitchFamily="34" charset="0"/>
            </a:endParaRPr>
          </a:p>
        </p:txBody>
      </p:sp>
    </p:spTree>
    <p:extLst>
      <p:ext uri="{BB962C8B-B14F-4D97-AF65-F5344CB8AC3E}">
        <p14:creationId xmlns:p14="http://schemas.microsoft.com/office/powerpoint/2010/main" val="22359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08842F-0DA3-784D-80C4-138974E8C2CF}"/>
              </a:ext>
            </a:extLst>
          </p:cNvPr>
          <p:cNvSpPr>
            <a:spLocks noGrp="1"/>
          </p:cNvSpPr>
          <p:nvPr>
            <p:ph type="sldNum" sz="quarter" idx="11"/>
          </p:nvPr>
        </p:nvSpPr>
        <p:spPr/>
        <p:txBody>
          <a:bodyPr/>
          <a:lstStyle/>
          <a:p>
            <a:pPr defTabSz="457200"/>
            <a:fld id="{034CC2BF-4885-3349-88F7-B6349E61BE5A}" type="slidenum">
              <a:rPr lang="en-US" smtClean="0"/>
              <a:pPr defTabSz="457200"/>
              <a:t>10</a:t>
            </a:fld>
            <a:endParaRPr lang="en-US" dirty="0"/>
          </a:p>
        </p:txBody>
      </p:sp>
      <p:sp>
        <p:nvSpPr>
          <p:cNvPr id="3" name="Title 2">
            <a:extLst>
              <a:ext uri="{FF2B5EF4-FFF2-40B4-BE49-F238E27FC236}">
                <a16:creationId xmlns:a16="http://schemas.microsoft.com/office/drawing/2014/main" id="{D97195C9-E50F-EF47-852B-F9094E225C4E}"/>
              </a:ext>
            </a:extLst>
          </p:cNvPr>
          <p:cNvSpPr>
            <a:spLocks noGrp="1"/>
          </p:cNvSpPr>
          <p:nvPr>
            <p:ph type="title"/>
          </p:nvPr>
        </p:nvSpPr>
        <p:spPr/>
        <p:txBody>
          <a:bodyPr>
            <a:noAutofit/>
          </a:bodyPr>
          <a:lstStyle/>
          <a:p>
            <a:r>
              <a:rPr lang="en-US" dirty="0">
                <a:solidFill>
                  <a:srgbClr val="F36C21"/>
                </a:solidFill>
              </a:rPr>
              <a:t>Importance of integrating developmentally supportive care </a:t>
            </a:r>
            <a:br>
              <a:rPr lang="en-US" dirty="0">
                <a:solidFill>
                  <a:srgbClr val="F36C21"/>
                </a:solidFill>
              </a:rPr>
            </a:br>
            <a:r>
              <a:rPr lang="en-US" dirty="0">
                <a:solidFill>
                  <a:srgbClr val="F36C21"/>
                </a:solidFill>
              </a:rPr>
              <a:t>for small and sick newborns</a:t>
            </a:r>
          </a:p>
        </p:txBody>
      </p:sp>
      <p:sp>
        <p:nvSpPr>
          <p:cNvPr id="4" name="Content Placeholder 3">
            <a:extLst>
              <a:ext uri="{FF2B5EF4-FFF2-40B4-BE49-F238E27FC236}">
                <a16:creationId xmlns:a16="http://schemas.microsoft.com/office/drawing/2014/main" id="{EA34335B-E8D0-9C43-9E0F-D00687B30AAC}"/>
              </a:ext>
            </a:extLst>
          </p:cNvPr>
          <p:cNvSpPr>
            <a:spLocks noGrp="1"/>
          </p:cNvSpPr>
          <p:nvPr>
            <p:ph idx="1"/>
          </p:nvPr>
        </p:nvSpPr>
        <p:spPr>
          <a:xfrm>
            <a:off x="3715350" y="1767131"/>
            <a:ext cx="8340164" cy="5090869"/>
          </a:xfrm>
        </p:spPr>
        <p:txBody>
          <a:bodyPr>
            <a:normAutofit/>
          </a:bodyPr>
          <a:lstStyle/>
          <a:p>
            <a:r>
              <a:rPr lang="en-US" sz="2400" dirty="0" err="1"/>
              <a:t>Programmes</a:t>
            </a:r>
            <a:r>
              <a:rPr lang="en-US" sz="2400" dirty="0"/>
              <a:t> are needed to deliver packages of interventions that provide nurturing care to promote developmental potential of the infant and young child </a:t>
            </a:r>
            <a:br>
              <a:rPr lang="en-US" sz="2400" dirty="0"/>
            </a:br>
            <a:r>
              <a:rPr lang="en-US" sz="2400" dirty="0"/>
              <a:t>in the first 1000 days</a:t>
            </a:r>
          </a:p>
          <a:p>
            <a:endParaRPr lang="en-US" sz="1400" dirty="0"/>
          </a:p>
          <a:p>
            <a:r>
              <a:rPr lang="en-US" sz="2400" dirty="0"/>
              <a:t>Newborns at greatest risk of suffering from developmental delays, physical disabilities, &amp; poor neurodevelopmental functioning:</a:t>
            </a:r>
          </a:p>
          <a:p>
            <a:pPr lvl="1"/>
            <a:r>
              <a:rPr lang="en-US" sz="2200" dirty="0"/>
              <a:t>Small for gestational age </a:t>
            </a:r>
          </a:p>
          <a:p>
            <a:pPr lvl="1"/>
            <a:r>
              <a:rPr lang="en-US" sz="2200" dirty="0"/>
              <a:t>Premature or low birthweight </a:t>
            </a:r>
          </a:p>
          <a:p>
            <a:pPr lvl="1"/>
            <a:r>
              <a:rPr lang="en-US" sz="2200" dirty="0"/>
              <a:t>Afflicted with neonatal infections, intrapartum-related complications, neonatal jaundice</a:t>
            </a:r>
          </a:p>
        </p:txBody>
      </p:sp>
      <p:pic>
        <p:nvPicPr>
          <p:cNvPr id="8" name="Picture 7">
            <a:extLst>
              <a:ext uri="{FF2B5EF4-FFF2-40B4-BE49-F238E27FC236}">
                <a16:creationId xmlns:a16="http://schemas.microsoft.com/office/drawing/2014/main" id="{B92FA30F-5CA6-F14D-B738-01C3C5FB86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32624"/>
            <a:ext cx="3578864" cy="3171568"/>
          </a:xfrm>
          <a:prstGeom prst="rect">
            <a:avLst/>
          </a:prstGeom>
        </p:spPr>
      </p:pic>
    </p:spTree>
    <p:extLst>
      <p:ext uri="{BB962C8B-B14F-4D97-AF65-F5344CB8AC3E}">
        <p14:creationId xmlns:p14="http://schemas.microsoft.com/office/powerpoint/2010/main" val="46204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69175-AE37-BE41-899B-104F85978E1C}"/>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11</a:t>
            </a:fld>
            <a:endParaRPr lang="en-US" dirty="0">
              <a:solidFill>
                <a:srgbClr val="404040">
                  <a:tint val="75000"/>
                </a:srgbClr>
              </a:solidFill>
            </a:endParaRPr>
          </a:p>
        </p:txBody>
      </p:sp>
      <p:sp>
        <p:nvSpPr>
          <p:cNvPr id="5" name="Title 2">
            <a:extLst>
              <a:ext uri="{FF2B5EF4-FFF2-40B4-BE49-F238E27FC236}">
                <a16:creationId xmlns:a16="http://schemas.microsoft.com/office/drawing/2014/main" id="{0E63C7D8-57AF-3E40-912B-744DFC12CF27}"/>
              </a:ext>
            </a:extLst>
          </p:cNvPr>
          <p:cNvSpPr txBox="1">
            <a:spLocks/>
          </p:cNvSpPr>
          <p:nvPr/>
        </p:nvSpPr>
        <p:spPr>
          <a:xfrm>
            <a:off x="290102" y="896471"/>
            <a:ext cx="8190510" cy="5110281"/>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600" b="1" i="0" kern="1200">
                <a:solidFill>
                  <a:srgbClr val="F36C21"/>
                </a:solidFill>
                <a:latin typeface="Helvetica" pitchFamily="2" charset="0"/>
                <a:ea typeface="+mj-ea"/>
                <a:cs typeface="Georgia"/>
              </a:defRPr>
            </a:lvl1pPr>
          </a:lstStyle>
          <a:p>
            <a:r>
              <a:rPr lang="en-US" sz="2000" dirty="0"/>
              <a:t>KEY MESSAGES</a:t>
            </a:r>
            <a:br>
              <a:rPr lang="en-US" dirty="0"/>
            </a:br>
            <a:br>
              <a:rPr lang="en-US" dirty="0"/>
            </a:br>
            <a:r>
              <a:rPr lang="en-US" sz="4800" dirty="0"/>
              <a:t>2. OPTIMIZE DEVELOPMENT:</a:t>
            </a:r>
          </a:p>
          <a:p>
            <a:endParaRPr lang="en-US" b="0" dirty="0"/>
          </a:p>
          <a:p>
            <a:r>
              <a:rPr lang="en-US" b="0" i="1" dirty="0"/>
              <a:t>All newborns, especially those </a:t>
            </a:r>
            <a:br>
              <a:rPr lang="en-US" b="0" i="1" dirty="0"/>
            </a:br>
            <a:r>
              <a:rPr lang="en-US" b="0" i="1" dirty="0"/>
              <a:t>who are small and sick, need </a:t>
            </a:r>
            <a:br>
              <a:rPr lang="en-US" b="0" i="1" dirty="0"/>
            </a:br>
            <a:r>
              <a:rPr lang="en-US" b="0" i="1" dirty="0"/>
              <a:t>regular follow-up &amp; nurturing </a:t>
            </a:r>
            <a:br>
              <a:rPr lang="en-US" b="0" i="1" dirty="0"/>
            </a:br>
            <a:r>
              <a:rPr lang="en-US" b="0" i="1" dirty="0"/>
              <a:t>care to survive and thrive.</a:t>
            </a:r>
          </a:p>
          <a:p>
            <a:endParaRPr lang="en-US" i="1" dirty="0"/>
          </a:p>
        </p:txBody>
      </p:sp>
      <p:pic>
        <p:nvPicPr>
          <p:cNvPr id="7" name="Picture 6" descr="A picture containing person, indoor, table, food&#10;&#10;Description automatically generated">
            <a:extLst>
              <a:ext uri="{FF2B5EF4-FFF2-40B4-BE49-F238E27FC236}">
                <a16:creationId xmlns:a16="http://schemas.microsoft.com/office/drawing/2014/main" id="{4EBAF560-E2E7-8546-82D6-6E7330A91E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5" r="11481"/>
          <a:stretch/>
        </p:blipFill>
        <p:spPr>
          <a:xfrm>
            <a:off x="6901411" y="1165611"/>
            <a:ext cx="5000487" cy="4572000"/>
          </a:xfrm>
          <a:prstGeom prst="rect">
            <a:avLst/>
          </a:prstGeom>
        </p:spPr>
      </p:pic>
    </p:spTree>
    <p:extLst>
      <p:ext uri="{BB962C8B-B14F-4D97-AF65-F5344CB8AC3E}">
        <p14:creationId xmlns:p14="http://schemas.microsoft.com/office/powerpoint/2010/main" val="143189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9BD59E-BA86-0D4A-9E14-0C3DAD48CF3E}"/>
              </a:ext>
            </a:extLst>
          </p:cNvPr>
          <p:cNvSpPr txBox="1"/>
          <p:nvPr/>
        </p:nvSpPr>
        <p:spPr>
          <a:xfrm>
            <a:off x="8119908" y="6216257"/>
            <a:ext cx="3656770" cy="215444"/>
          </a:xfrm>
          <a:prstGeom prst="rect">
            <a:avLst/>
          </a:prstGeom>
          <a:noFill/>
        </p:spPr>
        <p:txBody>
          <a:bodyPr wrap="none" rtlCol="0">
            <a:spAutoFit/>
          </a:bodyPr>
          <a:lstStyle/>
          <a:p>
            <a:r>
              <a:rPr lang="en-US" sz="800" i="1" dirty="0">
                <a:latin typeface="Helvetica" pitchFamily="2" charset="0"/>
              </a:rPr>
              <a:t>Adapted from</a:t>
            </a:r>
            <a:r>
              <a:rPr lang="en-US" sz="800" dirty="0">
                <a:latin typeface="Helvetica" pitchFamily="2" charset="0"/>
              </a:rPr>
              <a:t>: </a:t>
            </a:r>
            <a:r>
              <a:rPr lang="en-US" sz="800" dirty="0" err="1">
                <a:latin typeface="Helvetica" pitchFamily="2" charset="0"/>
              </a:rPr>
              <a:t>Altimier</a:t>
            </a:r>
            <a:r>
              <a:rPr lang="en-US" sz="800" dirty="0">
                <a:latin typeface="Helvetica" pitchFamily="2" charset="0"/>
              </a:rPr>
              <a:t> L, Phillips R. Newborn &amp; Infant </a:t>
            </a:r>
            <a:r>
              <a:rPr lang="en-US" sz="800" dirty="0" err="1">
                <a:latin typeface="Helvetica" pitchFamily="2" charset="0"/>
              </a:rPr>
              <a:t>NsgRev</a:t>
            </a:r>
            <a:r>
              <a:rPr lang="en-US" sz="800" dirty="0">
                <a:latin typeface="Helvetica" pitchFamily="2" charset="0"/>
              </a:rPr>
              <a:t> 2016; 16:230.</a:t>
            </a:r>
          </a:p>
        </p:txBody>
      </p:sp>
      <p:sp>
        <p:nvSpPr>
          <p:cNvPr id="2" name="Slide Number Placeholder 1">
            <a:extLst>
              <a:ext uri="{FF2B5EF4-FFF2-40B4-BE49-F238E27FC236}">
                <a16:creationId xmlns:a16="http://schemas.microsoft.com/office/drawing/2014/main" id="{2BB16089-468E-244E-8C0B-AC64C3AF507A}"/>
              </a:ext>
            </a:extLst>
          </p:cNvPr>
          <p:cNvSpPr>
            <a:spLocks noGrp="1"/>
          </p:cNvSpPr>
          <p:nvPr>
            <p:ph type="sldNum" sz="quarter" idx="11"/>
          </p:nvPr>
        </p:nvSpPr>
        <p:spPr>
          <a:xfrm>
            <a:off x="8737600" y="6006752"/>
            <a:ext cx="2844800" cy="365125"/>
          </a:xfrm>
        </p:spPr>
        <p:txBody>
          <a:bodyPr/>
          <a:lstStyle/>
          <a:p>
            <a:pPr defTabSz="457200"/>
            <a:fld id="{034CC2BF-4885-3349-88F7-B6349E61BE5A}" type="slidenum">
              <a:rPr lang="en-US" smtClean="0"/>
              <a:pPr defTabSz="457200"/>
              <a:t>12</a:t>
            </a:fld>
            <a:endParaRPr lang="en-US" dirty="0"/>
          </a:p>
        </p:txBody>
      </p:sp>
      <p:sp>
        <p:nvSpPr>
          <p:cNvPr id="3" name="Title 2">
            <a:extLst>
              <a:ext uri="{FF2B5EF4-FFF2-40B4-BE49-F238E27FC236}">
                <a16:creationId xmlns:a16="http://schemas.microsoft.com/office/drawing/2014/main" id="{CCD4330A-6B8B-AA42-96D3-5C5795ADFB3A}"/>
              </a:ext>
            </a:extLst>
          </p:cNvPr>
          <p:cNvSpPr>
            <a:spLocks noGrp="1"/>
          </p:cNvSpPr>
          <p:nvPr>
            <p:ph type="title"/>
          </p:nvPr>
        </p:nvSpPr>
        <p:spPr>
          <a:xfrm>
            <a:off x="350133" y="441288"/>
            <a:ext cx="10972800" cy="735660"/>
          </a:xfrm>
        </p:spPr>
        <p:txBody>
          <a:bodyPr/>
          <a:lstStyle/>
          <a:p>
            <a:r>
              <a:rPr lang="en-US" dirty="0">
                <a:solidFill>
                  <a:srgbClr val="F36C21"/>
                </a:solidFill>
              </a:rPr>
              <a:t>Effective interventions to promote development</a:t>
            </a:r>
          </a:p>
        </p:txBody>
      </p:sp>
      <p:pic>
        <p:nvPicPr>
          <p:cNvPr id="5" name="Content Placeholder 5">
            <a:extLst>
              <a:ext uri="{FF2B5EF4-FFF2-40B4-BE49-F238E27FC236}">
                <a16:creationId xmlns:a16="http://schemas.microsoft.com/office/drawing/2014/main" id="{C3994E81-B332-4043-A8A8-E0025B3FFA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851"/>
          <a:stretch/>
        </p:blipFill>
        <p:spPr>
          <a:xfrm>
            <a:off x="3432491" y="1031994"/>
            <a:ext cx="5444638" cy="5434402"/>
          </a:xfrm>
          <a:prstGeom prst="rect">
            <a:avLst/>
          </a:prstGeom>
        </p:spPr>
      </p:pic>
    </p:spTree>
    <p:extLst>
      <p:ext uri="{BB962C8B-B14F-4D97-AF65-F5344CB8AC3E}">
        <p14:creationId xmlns:p14="http://schemas.microsoft.com/office/powerpoint/2010/main" val="298069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E42DB-4475-7A44-95B1-78B60400F553}"/>
              </a:ext>
            </a:extLst>
          </p:cNvPr>
          <p:cNvSpPr>
            <a:spLocks noGrp="1"/>
          </p:cNvSpPr>
          <p:nvPr>
            <p:ph type="sldNum" sz="quarter" idx="11"/>
          </p:nvPr>
        </p:nvSpPr>
        <p:spPr/>
        <p:txBody>
          <a:bodyPr/>
          <a:lstStyle/>
          <a:p>
            <a:pPr defTabSz="457200"/>
            <a:fld id="{034CC2BF-4885-3349-88F7-B6349E61BE5A}" type="slidenum">
              <a:rPr lang="en-US" smtClean="0"/>
              <a:pPr defTabSz="457200"/>
              <a:t>13</a:t>
            </a:fld>
            <a:endParaRPr lang="en-US" dirty="0"/>
          </a:p>
        </p:txBody>
      </p:sp>
      <p:sp>
        <p:nvSpPr>
          <p:cNvPr id="3" name="Title 2">
            <a:extLst>
              <a:ext uri="{FF2B5EF4-FFF2-40B4-BE49-F238E27FC236}">
                <a16:creationId xmlns:a16="http://schemas.microsoft.com/office/drawing/2014/main" id="{52F23387-A2E0-3D47-95BE-F95C7F86D73E}"/>
              </a:ext>
            </a:extLst>
          </p:cNvPr>
          <p:cNvSpPr>
            <a:spLocks noGrp="1"/>
          </p:cNvSpPr>
          <p:nvPr>
            <p:ph type="title"/>
          </p:nvPr>
        </p:nvSpPr>
        <p:spPr>
          <a:xfrm>
            <a:off x="425669" y="505870"/>
            <a:ext cx="10972800" cy="735660"/>
          </a:xfrm>
        </p:spPr>
        <p:txBody>
          <a:bodyPr>
            <a:noAutofit/>
          </a:bodyPr>
          <a:lstStyle/>
          <a:p>
            <a:r>
              <a:rPr lang="en-US" dirty="0">
                <a:solidFill>
                  <a:srgbClr val="F36C21"/>
                </a:solidFill>
              </a:rPr>
              <a:t>How health care professionals can support development</a:t>
            </a:r>
          </a:p>
        </p:txBody>
      </p:sp>
      <p:sp>
        <p:nvSpPr>
          <p:cNvPr id="4" name="Content Placeholder 3">
            <a:extLst>
              <a:ext uri="{FF2B5EF4-FFF2-40B4-BE49-F238E27FC236}">
                <a16:creationId xmlns:a16="http://schemas.microsoft.com/office/drawing/2014/main" id="{42ED40D7-D0AC-BB46-B992-2F94CAEE1C56}"/>
              </a:ext>
            </a:extLst>
          </p:cNvPr>
          <p:cNvSpPr>
            <a:spLocks noGrp="1"/>
          </p:cNvSpPr>
          <p:nvPr>
            <p:ph idx="1"/>
          </p:nvPr>
        </p:nvSpPr>
        <p:spPr>
          <a:xfrm>
            <a:off x="425669" y="1241530"/>
            <a:ext cx="11529714" cy="1754754"/>
          </a:xfrm>
        </p:spPr>
        <p:txBody>
          <a:bodyPr>
            <a:normAutofit/>
          </a:bodyPr>
          <a:lstStyle/>
          <a:p>
            <a:pPr marL="0" indent="0">
              <a:buNone/>
            </a:pPr>
            <a:r>
              <a:rPr lang="en-US" sz="2000" dirty="0"/>
              <a:t>Providers should:</a:t>
            </a:r>
          </a:p>
          <a:p>
            <a:pPr marL="628650" lvl="1" indent="-171450">
              <a:buFont typeface="Arial" panose="020B0604020202020204" pitchFamily="34" charset="0"/>
              <a:buChar char="•"/>
            </a:pPr>
            <a:r>
              <a:rPr lang="en-US" sz="2000" dirty="0"/>
              <a:t>Recognize and be responsive to </a:t>
            </a:r>
            <a:r>
              <a:rPr lang="en-US" sz="2000" dirty="0" err="1"/>
              <a:t>behavioural</a:t>
            </a:r>
            <a:r>
              <a:rPr lang="en-US" sz="2000" dirty="0"/>
              <a:t> cues of nonverbal infants</a:t>
            </a:r>
          </a:p>
          <a:p>
            <a:pPr marL="628650" lvl="1" indent="-171450">
              <a:buFont typeface="Arial" panose="020B0604020202020204" pitchFamily="34" charset="0"/>
              <a:buChar char="•"/>
            </a:pPr>
            <a:r>
              <a:rPr lang="en-US" sz="2000" dirty="0"/>
              <a:t>Structure environment and incorporate individualized care provided by parents</a:t>
            </a:r>
          </a:p>
          <a:p>
            <a:pPr marL="628650" lvl="1" indent="-171450">
              <a:buFont typeface="Arial" panose="020B0604020202020204" pitchFamily="34" charset="0"/>
              <a:buChar char="•"/>
            </a:pPr>
            <a:r>
              <a:rPr lang="en-US" sz="2000" dirty="0"/>
              <a:t>Educate and empower parents to be effectively engaged in care-giving in hospital and at home</a:t>
            </a:r>
          </a:p>
          <a:p>
            <a:endParaRPr lang="en-US" sz="4400" dirty="0"/>
          </a:p>
        </p:txBody>
      </p:sp>
      <p:pic>
        <p:nvPicPr>
          <p:cNvPr id="5" name="Picture 4">
            <a:extLst>
              <a:ext uri="{FF2B5EF4-FFF2-40B4-BE49-F238E27FC236}">
                <a16:creationId xmlns:a16="http://schemas.microsoft.com/office/drawing/2014/main" id="{7EC3AB4D-D423-0F40-B267-72341DA10780}"/>
              </a:ext>
            </a:extLst>
          </p:cNvPr>
          <p:cNvPicPr>
            <a:picLocks noChangeAspect="1"/>
          </p:cNvPicPr>
          <p:nvPr/>
        </p:nvPicPr>
        <p:blipFill>
          <a:blip r:embed="rId3"/>
          <a:stretch>
            <a:fillRect/>
          </a:stretch>
        </p:blipFill>
        <p:spPr>
          <a:xfrm>
            <a:off x="5435999" y="3929735"/>
            <a:ext cx="2974052" cy="1665469"/>
          </a:xfrm>
          <a:prstGeom prst="rect">
            <a:avLst/>
          </a:prstGeom>
        </p:spPr>
      </p:pic>
      <p:pic>
        <p:nvPicPr>
          <p:cNvPr id="8" name="Picture 7">
            <a:extLst>
              <a:ext uri="{FF2B5EF4-FFF2-40B4-BE49-F238E27FC236}">
                <a16:creationId xmlns:a16="http://schemas.microsoft.com/office/drawing/2014/main" id="{6B2EE3F1-9E13-A04D-A603-22634A7916B2}"/>
              </a:ext>
            </a:extLst>
          </p:cNvPr>
          <p:cNvPicPr>
            <a:picLocks noChangeAspect="1"/>
          </p:cNvPicPr>
          <p:nvPr/>
        </p:nvPicPr>
        <p:blipFill rotWithShape="1">
          <a:blip r:embed="rId4"/>
          <a:srcRect t="8887" b="13184"/>
          <a:stretch/>
        </p:blipFill>
        <p:spPr>
          <a:xfrm>
            <a:off x="8897907" y="4818531"/>
            <a:ext cx="2065792" cy="1553346"/>
          </a:xfrm>
          <a:prstGeom prst="rect">
            <a:avLst/>
          </a:prstGeom>
        </p:spPr>
      </p:pic>
      <p:pic>
        <p:nvPicPr>
          <p:cNvPr id="10" name="Picture 9">
            <a:extLst>
              <a:ext uri="{FF2B5EF4-FFF2-40B4-BE49-F238E27FC236}">
                <a16:creationId xmlns:a16="http://schemas.microsoft.com/office/drawing/2014/main" id="{AD2ED6BF-D507-4843-B231-82180E00C30A}"/>
              </a:ext>
            </a:extLst>
          </p:cNvPr>
          <p:cNvPicPr>
            <a:picLocks noChangeAspect="1"/>
          </p:cNvPicPr>
          <p:nvPr/>
        </p:nvPicPr>
        <p:blipFill rotWithShape="1">
          <a:blip r:embed="rId5"/>
          <a:srcRect l="4842" t="4867" r="5805" b="4867"/>
          <a:stretch/>
        </p:blipFill>
        <p:spPr>
          <a:xfrm>
            <a:off x="2585768" y="3322116"/>
            <a:ext cx="2742150" cy="1457037"/>
          </a:xfrm>
          <a:prstGeom prst="rect">
            <a:avLst/>
          </a:prstGeom>
          <a:ln>
            <a:noFill/>
          </a:ln>
        </p:spPr>
      </p:pic>
      <p:pic>
        <p:nvPicPr>
          <p:cNvPr id="11" name="Picture 10">
            <a:extLst>
              <a:ext uri="{FF2B5EF4-FFF2-40B4-BE49-F238E27FC236}">
                <a16:creationId xmlns:a16="http://schemas.microsoft.com/office/drawing/2014/main" id="{9A6322BC-C608-9746-A61A-8747269F2726}"/>
              </a:ext>
            </a:extLst>
          </p:cNvPr>
          <p:cNvPicPr>
            <a:picLocks noChangeAspect="1"/>
          </p:cNvPicPr>
          <p:nvPr/>
        </p:nvPicPr>
        <p:blipFill>
          <a:blip r:embed="rId6"/>
          <a:stretch>
            <a:fillRect/>
          </a:stretch>
        </p:blipFill>
        <p:spPr>
          <a:xfrm>
            <a:off x="8532653" y="3360363"/>
            <a:ext cx="2706578" cy="1353289"/>
          </a:xfrm>
          <a:prstGeom prst="rect">
            <a:avLst/>
          </a:prstGeom>
        </p:spPr>
      </p:pic>
      <p:pic>
        <p:nvPicPr>
          <p:cNvPr id="6" name="Picture 5">
            <a:extLst>
              <a:ext uri="{FF2B5EF4-FFF2-40B4-BE49-F238E27FC236}">
                <a16:creationId xmlns:a16="http://schemas.microsoft.com/office/drawing/2014/main" id="{1B55EDE7-0A1C-7C45-A24C-979016193882}"/>
              </a:ext>
            </a:extLst>
          </p:cNvPr>
          <p:cNvPicPr>
            <a:picLocks noChangeAspect="1"/>
          </p:cNvPicPr>
          <p:nvPr/>
        </p:nvPicPr>
        <p:blipFill>
          <a:blip r:embed="rId7"/>
          <a:stretch>
            <a:fillRect/>
          </a:stretch>
        </p:blipFill>
        <p:spPr>
          <a:xfrm>
            <a:off x="2882352" y="4818531"/>
            <a:ext cx="2065791" cy="1553346"/>
          </a:xfrm>
          <a:prstGeom prst="rect">
            <a:avLst/>
          </a:prstGeom>
        </p:spPr>
      </p:pic>
      <p:pic>
        <p:nvPicPr>
          <p:cNvPr id="12" name="Picture 11">
            <a:extLst>
              <a:ext uri="{FF2B5EF4-FFF2-40B4-BE49-F238E27FC236}">
                <a16:creationId xmlns:a16="http://schemas.microsoft.com/office/drawing/2014/main" id="{8AD261C7-4259-A74C-98D1-A1F321816B4F}"/>
              </a:ext>
            </a:extLst>
          </p:cNvPr>
          <p:cNvPicPr>
            <a:picLocks noChangeAspect="1"/>
          </p:cNvPicPr>
          <p:nvPr/>
        </p:nvPicPr>
        <p:blipFill>
          <a:blip r:embed="rId8"/>
          <a:stretch>
            <a:fillRect/>
          </a:stretch>
        </p:blipFill>
        <p:spPr>
          <a:xfrm>
            <a:off x="738170" y="3447508"/>
            <a:ext cx="1674236" cy="2448345"/>
          </a:xfrm>
          <a:prstGeom prst="rect">
            <a:avLst/>
          </a:prstGeom>
        </p:spPr>
      </p:pic>
      <p:sp>
        <p:nvSpPr>
          <p:cNvPr id="13" name="TextBox 12">
            <a:extLst>
              <a:ext uri="{FF2B5EF4-FFF2-40B4-BE49-F238E27FC236}">
                <a16:creationId xmlns:a16="http://schemas.microsoft.com/office/drawing/2014/main" id="{788B319B-FBE3-6D4A-9CF1-5C2ED7D581B6}"/>
              </a:ext>
            </a:extLst>
          </p:cNvPr>
          <p:cNvSpPr txBox="1"/>
          <p:nvPr/>
        </p:nvSpPr>
        <p:spPr>
          <a:xfrm>
            <a:off x="425669" y="2922006"/>
            <a:ext cx="4289957" cy="400110"/>
          </a:xfrm>
          <a:prstGeom prst="rect">
            <a:avLst/>
          </a:prstGeom>
          <a:noFill/>
        </p:spPr>
        <p:txBody>
          <a:bodyPr wrap="none" rtlCol="0">
            <a:spAutoFit/>
          </a:bodyPr>
          <a:lstStyle/>
          <a:p>
            <a:r>
              <a:rPr lang="en-US" sz="2000" dirty="0">
                <a:latin typeface="Helvetica" pitchFamily="2" charset="0"/>
              </a:rPr>
              <a:t>Recommended caregiving behavior:</a:t>
            </a:r>
          </a:p>
        </p:txBody>
      </p:sp>
    </p:spTree>
    <p:extLst>
      <p:ext uri="{BB962C8B-B14F-4D97-AF65-F5344CB8AC3E}">
        <p14:creationId xmlns:p14="http://schemas.microsoft.com/office/powerpoint/2010/main" val="424782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1D8CB0-A571-FA40-81CA-BC6EBC9DF33F}"/>
              </a:ext>
            </a:extLst>
          </p:cNvPr>
          <p:cNvSpPr>
            <a:spLocks noGrp="1"/>
          </p:cNvSpPr>
          <p:nvPr>
            <p:ph type="sldNum" sz="quarter" idx="11"/>
          </p:nvPr>
        </p:nvSpPr>
        <p:spPr/>
        <p:txBody>
          <a:bodyPr/>
          <a:lstStyle/>
          <a:p>
            <a:pPr defTabSz="457200"/>
            <a:fld id="{034CC2BF-4885-3349-88F7-B6349E61BE5A}" type="slidenum">
              <a:rPr lang="en-US" smtClean="0"/>
              <a:pPr defTabSz="457200"/>
              <a:t>14</a:t>
            </a:fld>
            <a:endParaRPr lang="en-US" dirty="0"/>
          </a:p>
        </p:txBody>
      </p:sp>
      <p:sp>
        <p:nvSpPr>
          <p:cNvPr id="3" name="Title 2">
            <a:extLst>
              <a:ext uri="{FF2B5EF4-FFF2-40B4-BE49-F238E27FC236}">
                <a16:creationId xmlns:a16="http://schemas.microsoft.com/office/drawing/2014/main" id="{AEDDEEF9-4CB7-5A4F-9E47-A4C196C0DEC2}"/>
              </a:ext>
            </a:extLst>
          </p:cNvPr>
          <p:cNvSpPr>
            <a:spLocks noGrp="1"/>
          </p:cNvSpPr>
          <p:nvPr>
            <p:ph type="title"/>
          </p:nvPr>
        </p:nvSpPr>
        <p:spPr>
          <a:xfrm>
            <a:off x="287122" y="563552"/>
            <a:ext cx="10972800" cy="735660"/>
          </a:xfrm>
        </p:spPr>
        <p:txBody>
          <a:bodyPr/>
          <a:lstStyle/>
          <a:p>
            <a:r>
              <a:rPr lang="en-US" dirty="0">
                <a:solidFill>
                  <a:srgbClr val="F36C21"/>
                </a:solidFill>
              </a:rPr>
              <a:t>Effective interventions to promote development </a:t>
            </a:r>
            <a:endParaRPr lang="en-US" dirty="0"/>
          </a:p>
        </p:txBody>
      </p:sp>
      <p:sp>
        <p:nvSpPr>
          <p:cNvPr id="4" name="Content Placeholder 3">
            <a:extLst>
              <a:ext uri="{FF2B5EF4-FFF2-40B4-BE49-F238E27FC236}">
                <a16:creationId xmlns:a16="http://schemas.microsoft.com/office/drawing/2014/main" id="{4CC014AF-C422-AF44-9A93-B0FE2E0AA323}"/>
              </a:ext>
            </a:extLst>
          </p:cNvPr>
          <p:cNvSpPr>
            <a:spLocks noGrp="1"/>
          </p:cNvSpPr>
          <p:nvPr>
            <p:ph idx="1"/>
          </p:nvPr>
        </p:nvSpPr>
        <p:spPr>
          <a:xfrm>
            <a:off x="287122" y="1275862"/>
            <a:ext cx="7840876" cy="5163531"/>
          </a:xfrm>
        </p:spPr>
        <p:txBody>
          <a:bodyPr>
            <a:normAutofit/>
          </a:bodyPr>
          <a:lstStyle/>
          <a:p>
            <a:pPr marL="0" indent="0">
              <a:buNone/>
            </a:pPr>
            <a:r>
              <a:rPr lang="en-US" sz="2400" b="1" dirty="0"/>
              <a:t>Parent &amp; Family Engagement</a:t>
            </a:r>
          </a:p>
          <a:p>
            <a:r>
              <a:rPr lang="en-US" sz="2400" dirty="0"/>
              <a:t>Contributes to newborn care during hospitalization</a:t>
            </a:r>
          </a:p>
          <a:p>
            <a:pPr lvl="1"/>
            <a:r>
              <a:rPr lang="en-US" sz="2000" dirty="0"/>
              <a:t>Feed with mother’s own or donated breastmilk</a:t>
            </a:r>
            <a:endParaRPr lang="en-US" sz="2000" strike="sngStrike" dirty="0"/>
          </a:p>
          <a:p>
            <a:pPr lvl="1"/>
            <a:r>
              <a:rPr lang="en-US" sz="2000" dirty="0">
                <a:sym typeface="Wingdings" pitchFamily="2" charset="2"/>
              </a:rPr>
              <a:t>Practice good hygiene for self &amp; baby  </a:t>
            </a:r>
          </a:p>
          <a:p>
            <a:pPr lvl="1"/>
            <a:r>
              <a:rPr lang="en-US" sz="2000" dirty="0">
                <a:sym typeface="Wingdings" pitchFamily="2" charset="2"/>
              </a:rPr>
              <a:t>Recognize &amp; respond to baby’s cues </a:t>
            </a:r>
            <a:br>
              <a:rPr lang="en-US" sz="2000" dirty="0">
                <a:sym typeface="Wingdings" pitchFamily="2" charset="2"/>
              </a:rPr>
            </a:br>
            <a:r>
              <a:rPr lang="en-US" sz="2000" dirty="0">
                <a:sym typeface="Wingdings" pitchFamily="2" charset="2"/>
              </a:rPr>
              <a:t>about hunger &amp; discomfort </a:t>
            </a:r>
          </a:p>
          <a:p>
            <a:pPr lvl="1"/>
            <a:r>
              <a:rPr lang="en-US" sz="2000" dirty="0">
                <a:sym typeface="Wingdings" pitchFamily="2" charset="2"/>
              </a:rPr>
              <a:t>Ensure baby is fed, warm, clean, sleeping well, comforted</a:t>
            </a:r>
          </a:p>
          <a:p>
            <a:pPr lvl="1"/>
            <a:r>
              <a:rPr lang="en-US" sz="2000" dirty="0">
                <a:sym typeface="Wingdings" pitchFamily="2" charset="2"/>
              </a:rPr>
              <a:t>Provide appropriate sensory stimulation,</a:t>
            </a:r>
            <a:br>
              <a:rPr lang="en-US" sz="2000" dirty="0">
                <a:sym typeface="Wingdings" pitchFamily="2" charset="2"/>
              </a:rPr>
            </a:br>
            <a:r>
              <a:rPr lang="en-US" sz="2000" dirty="0">
                <a:sym typeface="Wingdings" pitchFamily="2" charset="2"/>
              </a:rPr>
              <a:t>especially touch and vocalization </a:t>
            </a:r>
          </a:p>
          <a:p>
            <a:pPr lvl="1"/>
            <a:endParaRPr lang="en-US" sz="1100" dirty="0">
              <a:sym typeface="Wingdings" pitchFamily="2" charset="2"/>
            </a:endParaRPr>
          </a:p>
          <a:p>
            <a:r>
              <a:rPr lang="en-US" sz="2400" dirty="0">
                <a:sym typeface="Wingdings" pitchFamily="2" charset="2"/>
              </a:rPr>
              <a:t>Fosters </a:t>
            </a:r>
            <a:r>
              <a:rPr lang="en-US" sz="2400" dirty="0"/>
              <a:t>greater emotional connection with newborn and improve parenting abilities </a:t>
            </a:r>
          </a:p>
        </p:txBody>
      </p:sp>
      <p:pic>
        <p:nvPicPr>
          <p:cNvPr id="5" name="Content Placeholder 5" descr="Two people sitting on a bed&#10;&#10;Description automatically generated">
            <a:extLst>
              <a:ext uri="{FF2B5EF4-FFF2-40B4-BE49-F238E27FC236}">
                <a16:creationId xmlns:a16="http://schemas.microsoft.com/office/drawing/2014/main" id="{1AB2E24D-F2E7-164A-B7AF-A30BE65C20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99053" y="1345135"/>
            <a:ext cx="3454401" cy="2679226"/>
          </a:xfrm>
          <a:prstGeom prst="rect">
            <a:avLst/>
          </a:prstGeom>
        </p:spPr>
      </p:pic>
      <p:pic>
        <p:nvPicPr>
          <p:cNvPr id="10" name="Picture 9" descr="A picture containing person, indoor, cabinet, man&#10;&#10;Description automatically generated">
            <a:extLst>
              <a:ext uri="{FF2B5EF4-FFF2-40B4-BE49-F238E27FC236}">
                <a16:creationId xmlns:a16="http://schemas.microsoft.com/office/drawing/2014/main" id="{FD4D9E2F-E714-C240-AA6B-C8799DE9A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9054" y="4070284"/>
            <a:ext cx="3454401" cy="2302934"/>
          </a:xfrm>
          <a:prstGeom prst="rect">
            <a:avLst/>
          </a:prstGeom>
        </p:spPr>
      </p:pic>
    </p:spTree>
    <p:extLst>
      <p:ext uri="{BB962C8B-B14F-4D97-AF65-F5344CB8AC3E}">
        <p14:creationId xmlns:p14="http://schemas.microsoft.com/office/powerpoint/2010/main" val="184786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F5831-02AF-C04D-BD99-A62EE3CDD359}"/>
              </a:ext>
            </a:extLst>
          </p:cNvPr>
          <p:cNvSpPr>
            <a:spLocks noGrp="1"/>
          </p:cNvSpPr>
          <p:nvPr>
            <p:ph type="sldNum" sz="quarter" idx="11"/>
          </p:nvPr>
        </p:nvSpPr>
        <p:spPr/>
        <p:txBody>
          <a:bodyPr/>
          <a:lstStyle/>
          <a:p>
            <a:pPr defTabSz="457200"/>
            <a:fld id="{034CC2BF-4885-3349-88F7-B6349E61BE5A}" type="slidenum">
              <a:rPr lang="en-US" smtClean="0"/>
              <a:pPr defTabSz="457200"/>
              <a:t>15</a:t>
            </a:fld>
            <a:endParaRPr lang="en-US" dirty="0"/>
          </a:p>
        </p:txBody>
      </p:sp>
      <p:sp>
        <p:nvSpPr>
          <p:cNvPr id="3" name="Title 2">
            <a:extLst>
              <a:ext uri="{FF2B5EF4-FFF2-40B4-BE49-F238E27FC236}">
                <a16:creationId xmlns:a16="http://schemas.microsoft.com/office/drawing/2014/main" id="{01052B4E-853C-A441-A0C6-E257678EEBC3}"/>
              </a:ext>
            </a:extLst>
          </p:cNvPr>
          <p:cNvSpPr>
            <a:spLocks noGrp="1"/>
          </p:cNvSpPr>
          <p:nvPr>
            <p:ph type="title"/>
          </p:nvPr>
        </p:nvSpPr>
        <p:spPr>
          <a:xfrm>
            <a:off x="407197" y="497301"/>
            <a:ext cx="10972800" cy="735660"/>
          </a:xfrm>
        </p:spPr>
        <p:txBody>
          <a:bodyPr/>
          <a:lstStyle/>
          <a:p>
            <a:r>
              <a:rPr lang="en-US" dirty="0">
                <a:solidFill>
                  <a:srgbClr val="F36C21"/>
                </a:solidFill>
              </a:rPr>
              <a:t>Kangaroo mother care: 20 years on</a:t>
            </a:r>
          </a:p>
        </p:txBody>
      </p:sp>
      <p:sp>
        <p:nvSpPr>
          <p:cNvPr id="4" name="Content Placeholder 3">
            <a:extLst>
              <a:ext uri="{FF2B5EF4-FFF2-40B4-BE49-F238E27FC236}">
                <a16:creationId xmlns:a16="http://schemas.microsoft.com/office/drawing/2014/main" id="{90EA3ACC-FF33-6F42-A1DD-15BB70F28C3B}"/>
              </a:ext>
            </a:extLst>
          </p:cNvPr>
          <p:cNvSpPr>
            <a:spLocks noGrp="1"/>
          </p:cNvSpPr>
          <p:nvPr>
            <p:ph idx="1"/>
          </p:nvPr>
        </p:nvSpPr>
        <p:spPr>
          <a:xfrm>
            <a:off x="407196" y="1220368"/>
            <a:ext cx="11643550" cy="5263559"/>
          </a:xfrm>
        </p:spPr>
        <p:txBody>
          <a:bodyPr>
            <a:normAutofit/>
          </a:bodyPr>
          <a:lstStyle/>
          <a:p>
            <a:pPr marL="0" indent="0">
              <a:buNone/>
            </a:pPr>
            <a:r>
              <a:rPr lang="en-US" b="1" dirty="0"/>
              <a:t>Setting: Colombia</a:t>
            </a:r>
          </a:p>
          <a:p>
            <a:pPr marL="0" indent="0">
              <a:buNone/>
            </a:pPr>
            <a:endParaRPr lang="en-US" sz="1900" b="1" dirty="0"/>
          </a:p>
          <a:p>
            <a:pPr marL="0" indent="0">
              <a:buNone/>
            </a:pPr>
            <a:r>
              <a:rPr lang="en-US" sz="2400" b="1" u="sng" dirty="0"/>
              <a:t>Study 1 (1993-1996)</a:t>
            </a:r>
          </a:p>
          <a:p>
            <a:r>
              <a:rPr lang="en-US" sz="2400" dirty="0"/>
              <a:t>Randomized controlled trials </a:t>
            </a:r>
            <a:br>
              <a:rPr lang="en-US" sz="2400" dirty="0"/>
            </a:br>
            <a:r>
              <a:rPr lang="en-US" sz="2400" dirty="0"/>
              <a:t>of newborns weighing &lt;1000 g at birth</a:t>
            </a:r>
          </a:p>
          <a:p>
            <a:pPr indent="-219075"/>
            <a:r>
              <a:rPr lang="en-US" sz="2400" dirty="0"/>
              <a:t>Documented Kangaroo Mother Care (KMC) </a:t>
            </a:r>
            <a:br>
              <a:rPr lang="en-US" sz="2400" dirty="0"/>
            </a:br>
            <a:r>
              <a:rPr lang="en-US" sz="2400" dirty="0"/>
              <a:t>benefits on survival, neurodevelopment, </a:t>
            </a:r>
            <a:br>
              <a:rPr lang="en-US" sz="2400" dirty="0"/>
            </a:br>
            <a:r>
              <a:rPr lang="en-US" sz="2400" dirty="0"/>
              <a:t>breastfeeding, quality of mother–infant bonding</a:t>
            </a:r>
            <a:r>
              <a:rPr lang="en-US" sz="2400" i="1" dirty="0"/>
              <a:t> </a:t>
            </a:r>
          </a:p>
          <a:p>
            <a:pPr marL="457200" lvl="1" indent="0">
              <a:buNone/>
            </a:pPr>
            <a:endParaRPr lang="en-US" sz="2000" dirty="0"/>
          </a:p>
          <a:p>
            <a:pPr marL="0" indent="0">
              <a:buNone/>
            </a:pPr>
            <a:r>
              <a:rPr lang="en-US" sz="2400" b="1" u="sng" dirty="0"/>
              <a:t>Follow-up Study (2012-2014), n=264</a:t>
            </a:r>
          </a:p>
          <a:p>
            <a:pPr marL="466725"/>
            <a:r>
              <a:rPr lang="en-US" sz="2400" dirty="0"/>
              <a:t>KMC had significant, long-lasting social &amp; </a:t>
            </a:r>
            <a:r>
              <a:rPr lang="en-US" sz="2400" dirty="0" err="1"/>
              <a:t>behavioural</a:t>
            </a:r>
            <a:r>
              <a:rPr lang="en-US" sz="2400" dirty="0"/>
              <a:t> protective effects, </a:t>
            </a:r>
            <a:br>
              <a:rPr lang="en-US" sz="2400" dirty="0"/>
            </a:br>
            <a:r>
              <a:rPr lang="en-US" sz="2400" dirty="0"/>
              <a:t>magnified by longer duration of skin-to-skin contact and participation of fathers</a:t>
            </a:r>
          </a:p>
        </p:txBody>
      </p:sp>
      <p:pic>
        <p:nvPicPr>
          <p:cNvPr id="8" name="Picture 7" descr="A person sitting on a bed&#10;&#10;Description automatically generated">
            <a:extLst>
              <a:ext uri="{FF2B5EF4-FFF2-40B4-BE49-F238E27FC236}">
                <a16:creationId xmlns:a16="http://schemas.microsoft.com/office/drawing/2014/main" id="{40240DDE-8D3D-2549-B41B-B3353BAD70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947" y="985421"/>
            <a:ext cx="4659799" cy="3106532"/>
          </a:xfrm>
          <a:prstGeom prst="rect">
            <a:avLst/>
          </a:prstGeom>
        </p:spPr>
      </p:pic>
      <p:sp>
        <p:nvSpPr>
          <p:cNvPr id="5" name="TextBox 4">
            <a:extLst>
              <a:ext uri="{FF2B5EF4-FFF2-40B4-BE49-F238E27FC236}">
                <a16:creationId xmlns:a16="http://schemas.microsoft.com/office/drawing/2014/main" id="{499CC41F-220F-E747-B28F-CE95EB32FC76}"/>
              </a:ext>
            </a:extLst>
          </p:cNvPr>
          <p:cNvSpPr txBox="1"/>
          <p:nvPr/>
        </p:nvSpPr>
        <p:spPr>
          <a:xfrm>
            <a:off x="407195" y="6064100"/>
            <a:ext cx="5246949" cy="307777"/>
          </a:xfrm>
          <a:prstGeom prst="rect">
            <a:avLst/>
          </a:prstGeom>
          <a:noFill/>
        </p:spPr>
        <p:txBody>
          <a:bodyPr wrap="none" rtlCol="0">
            <a:spAutoFit/>
          </a:bodyPr>
          <a:lstStyle/>
          <a:p>
            <a:r>
              <a:rPr lang="en-US" sz="1400" i="1" dirty="0">
                <a:latin typeface="Helvetica" pitchFamily="2" charset="0"/>
              </a:rPr>
              <a:t>Source</a:t>
            </a:r>
            <a:r>
              <a:rPr lang="en-US" sz="1400" dirty="0">
                <a:latin typeface="Helvetica" pitchFamily="2" charset="0"/>
              </a:rPr>
              <a:t>: </a:t>
            </a:r>
            <a:r>
              <a:rPr lang="en-US" sz="1400" dirty="0" err="1">
                <a:latin typeface="Helvetica" pitchFamily="2" charset="0"/>
              </a:rPr>
              <a:t>Charpak</a:t>
            </a:r>
            <a:r>
              <a:rPr lang="en-US" sz="1400" dirty="0">
                <a:latin typeface="Helvetica" pitchFamily="2" charset="0"/>
              </a:rPr>
              <a:t> N et al. Pediatrics 2017; 139(1):pii:e20162063</a:t>
            </a:r>
            <a:r>
              <a:rPr lang="en-US" sz="800" dirty="0">
                <a:latin typeface="Helvetica" pitchFamily="2" charset="0"/>
              </a:rPr>
              <a:t>.</a:t>
            </a:r>
          </a:p>
        </p:txBody>
      </p:sp>
    </p:spTree>
    <p:extLst>
      <p:ext uri="{BB962C8B-B14F-4D97-AF65-F5344CB8AC3E}">
        <p14:creationId xmlns:p14="http://schemas.microsoft.com/office/powerpoint/2010/main" val="212532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58657B-6CD3-5C43-A332-9A430E8B1A88}"/>
              </a:ext>
            </a:extLst>
          </p:cNvPr>
          <p:cNvSpPr>
            <a:spLocks noGrp="1"/>
          </p:cNvSpPr>
          <p:nvPr>
            <p:ph type="sldNum" sz="quarter" idx="11"/>
          </p:nvPr>
        </p:nvSpPr>
        <p:spPr/>
        <p:txBody>
          <a:bodyPr/>
          <a:lstStyle/>
          <a:p>
            <a:pPr defTabSz="457200"/>
            <a:fld id="{034CC2BF-4885-3349-88F7-B6349E61BE5A}" type="slidenum">
              <a:rPr lang="en-US" smtClean="0"/>
              <a:pPr defTabSz="457200"/>
              <a:t>16</a:t>
            </a:fld>
            <a:endParaRPr lang="en-US" dirty="0"/>
          </a:p>
        </p:txBody>
      </p:sp>
      <p:sp>
        <p:nvSpPr>
          <p:cNvPr id="3" name="Title 2">
            <a:extLst>
              <a:ext uri="{FF2B5EF4-FFF2-40B4-BE49-F238E27FC236}">
                <a16:creationId xmlns:a16="http://schemas.microsoft.com/office/drawing/2014/main" id="{F486ADA6-557D-2749-8AE8-7945C3E26828}"/>
              </a:ext>
            </a:extLst>
          </p:cNvPr>
          <p:cNvSpPr>
            <a:spLocks noGrp="1"/>
          </p:cNvSpPr>
          <p:nvPr>
            <p:ph type="title"/>
          </p:nvPr>
        </p:nvSpPr>
        <p:spPr>
          <a:xfrm>
            <a:off x="425669" y="664893"/>
            <a:ext cx="10972800" cy="1473201"/>
          </a:xfrm>
        </p:spPr>
        <p:txBody>
          <a:bodyPr>
            <a:normAutofit fontScale="90000"/>
          </a:bodyPr>
          <a:lstStyle/>
          <a:p>
            <a:r>
              <a:rPr lang="en-US" sz="3100" dirty="0">
                <a:solidFill>
                  <a:srgbClr val="F36C21"/>
                </a:solidFill>
              </a:rPr>
              <a:t>A Parent’s Story</a:t>
            </a:r>
            <a:br>
              <a:rPr lang="en-US" sz="3100" dirty="0"/>
            </a:br>
            <a:r>
              <a:rPr lang="en-US" sz="3100" dirty="0"/>
              <a:t>A Mexican mother fights for her twins and goes on to support other parents internationally</a:t>
            </a:r>
            <a:br>
              <a:rPr lang="en-US" dirty="0"/>
            </a:br>
            <a:endParaRPr lang="en-US" dirty="0"/>
          </a:p>
        </p:txBody>
      </p:sp>
      <p:sp>
        <p:nvSpPr>
          <p:cNvPr id="4" name="Content Placeholder 3">
            <a:extLst>
              <a:ext uri="{FF2B5EF4-FFF2-40B4-BE49-F238E27FC236}">
                <a16:creationId xmlns:a16="http://schemas.microsoft.com/office/drawing/2014/main" id="{A8D7D8E3-C1C0-FD46-AA0B-4F10FD78A141}"/>
              </a:ext>
            </a:extLst>
          </p:cNvPr>
          <p:cNvSpPr>
            <a:spLocks noGrp="1"/>
          </p:cNvSpPr>
          <p:nvPr>
            <p:ph idx="1"/>
          </p:nvPr>
        </p:nvSpPr>
        <p:spPr>
          <a:xfrm>
            <a:off x="241738" y="2245710"/>
            <a:ext cx="6189444" cy="3028419"/>
          </a:xfrm>
        </p:spPr>
        <p:txBody>
          <a:bodyPr>
            <a:normAutofit/>
          </a:bodyPr>
          <a:lstStyle/>
          <a:p>
            <a:pPr marL="0" indent="0">
              <a:buNone/>
            </a:pPr>
            <a:r>
              <a:rPr lang="en-US" i="1" dirty="0"/>
              <a:t>“It was 36 hours after birth until I could see my children again. I told the staff </a:t>
            </a:r>
            <a:br>
              <a:rPr lang="en-US" i="1" dirty="0"/>
            </a:br>
            <a:r>
              <a:rPr lang="en-US" i="1" dirty="0"/>
              <a:t>to please take a picture for me. </a:t>
            </a:r>
            <a:br>
              <a:rPr lang="en-US" i="1" dirty="0"/>
            </a:br>
            <a:r>
              <a:rPr lang="en-US" i="1" dirty="0"/>
              <a:t>That is how I met my twins… </a:t>
            </a:r>
            <a:br>
              <a:rPr lang="en-US" i="1" dirty="0"/>
            </a:br>
            <a:r>
              <a:rPr lang="en-US" i="1" dirty="0"/>
              <a:t>There was a lack of follow-up care…</a:t>
            </a:r>
            <a:br>
              <a:rPr lang="en-US" i="1" dirty="0"/>
            </a:br>
            <a:r>
              <a:rPr lang="en-US" i="1" dirty="0"/>
              <a:t>a lack of emotional support </a:t>
            </a:r>
            <a:br>
              <a:rPr lang="en-US" i="1" dirty="0"/>
            </a:br>
            <a:r>
              <a:rPr lang="en-US" i="1" dirty="0"/>
              <a:t>when my kids were young.” </a:t>
            </a:r>
          </a:p>
          <a:p>
            <a:pPr marL="0" indent="0">
              <a:buNone/>
            </a:pPr>
            <a:endParaRPr lang="en-US" sz="2400" dirty="0"/>
          </a:p>
        </p:txBody>
      </p:sp>
      <p:pic>
        <p:nvPicPr>
          <p:cNvPr id="6" name="Picture 5" descr="A person posing for a picture&#10;&#10;Description automatically generated">
            <a:extLst>
              <a:ext uri="{FF2B5EF4-FFF2-40B4-BE49-F238E27FC236}">
                <a16:creationId xmlns:a16="http://schemas.microsoft.com/office/drawing/2014/main" id="{6FA1A5F1-90A1-AD45-9D5F-C03832BAD2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8802" y="1547640"/>
            <a:ext cx="2536952" cy="4522393"/>
          </a:xfrm>
          <a:prstGeom prst="rect">
            <a:avLst/>
          </a:prstGeom>
        </p:spPr>
      </p:pic>
      <p:pic>
        <p:nvPicPr>
          <p:cNvPr id="8" name="Picture 7" descr="A picture containing person, indoor, sitting, table&#10;&#10;Description automatically generated">
            <a:extLst>
              <a:ext uri="{FF2B5EF4-FFF2-40B4-BE49-F238E27FC236}">
                <a16:creationId xmlns:a16="http://schemas.microsoft.com/office/drawing/2014/main" id="{CFCAAF2E-BB9E-2B4C-BDF7-8467B71B12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5113" y="2369982"/>
            <a:ext cx="3288895" cy="2445589"/>
          </a:xfrm>
          <a:prstGeom prst="rect">
            <a:avLst/>
          </a:prstGeom>
        </p:spPr>
      </p:pic>
      <p:sp>
        <p:nvSpPr>
          <p:cNvPr id="7" name="TextBox 6">
            <a:extLst>
              <a:ext uri="{FF2B5EF4-FFF2-40B4-BE49-F238E27FC236}">
                <a16:creationId xmlns:a16="http://schemas.microsoft.com/office/drawing/2014/main" id="{D704D41C-6844-8A4A-A961-F299E1F6F8C6}"/>
              </a:ext>
            </a:extLst>
          </p:cNvPr>
          <p:cNvSpPr txBox="1"/>
          <p:nvPr/>
        </p:nvSpPr>
        <p:spPr>
          <a:xfrm>
            <a:off x="6995199" y="6131235"/>
            <a:ext cx="4403270" cy="307777"/>
          </a:xfrm>
          <a:prstGeom prst="rect">
            <a:avLst/>
          </a:prstGeom>
          <a:noFill/>
        </p:spPr>
        <p:txBody>
          <a:bodyPr wrap="square" rtlCol="0">
            <a:spAutoFit/>
          </a:bodyPr>
          <a:lstStyle/>
          <a:p>
            <a:r>
              <a:rPr lang="en-US" sz="1400" dirty="0">
                <a:latin typeface="Helvetica" pitchFamily="2" charset="0"/>
              </a:rPr>
              <a:t>Pictured: </a:t>
            </a:r>
            <a:r>
              <a:rPr lang="en-US" sz="1400" dirty="0" err="1">
                <a:latin typeface="Helvetica" pitchFamily="2" charset="0"/>
              </a:rPr>
              <a:t>Ilein</a:t>
            </a:r>
            <a:r>
              <a:rPr lang="en-US" sz="1400" dirty="0">
                <a:latin typeface="Helvetica" pitchFamily="2" charset="0"/>
              </a:rPr>
              <a:t> with son Alonso and daughter Camila</a:t>
            </a:r>
          </a:p>
        </p:txBody>
      </p:sp>
      <p:sp>
        <p:nvSpPr>
          <p:cNvPr id="5" name="TextBox 4">
            <a:extLst>
              <a:ext uri="{FF2B5EF4-FFF2-40B4-BE49-F238E27FC236}">
                <a16:creationId xmlns:a16="http://schemas.microsoft.com/office/drawing/2014/main" id="{B1B9574D-0A8C-2449-8F51-0180334AF874}"/>
              </a:ext>
            </a:extLst>
          </p:cNvPr>
          <p:cNvSpPr txBox="1"/>
          <p:nvPr/>
        </p:nvSpPr>
        <p:spPr>
          <a:xfrm>
            <a:off x="1978188" y="5289808"/>
            <a:ext cx="4395691" cy="1181862"/>
          </a:xfrm>
          <a:prstGeom prst="rect">
            <a:avLst/>
          </a:prstGeom>
          <a:noFill/>
        </p:spPr>
        <p:txBody>
          <a:bodyPr wrap="none" rtlCol="0">
            <a:spAutoFit/>
          </a:bodyPr>
          <a:lstStyle/>
          <a:p>
            <a:pPr lvl="0" algn="r" defTabSz="457200">
              <a:spcBef>
                <a:spcPct val="20000"/>
              </a:spcBef>
            </a:pPr>
            <a:r>
              <a:rPr lang="en-US" sz="2400" dirty="0">
                <a:solidFill>
                  <a:srgbClr val="404040"/>
                </a:solidFill>
                <a:latin typeface="Helvetica" pitchFamily="2" charset="0"/>
              </a:rPr>
              <a:t>– </a:t>
            </a:r>
            <a:r>
              <a:rPr lang="en-US" sz="2400" dirty="0" err="1">
                <a:solidFill>
                  <a:srgbClr val="404040"/>
                </a:solidFill>
                <a:latin typeface="Helvetica" pitchFamily="2" charset="0"/>
              </a:rPr>
              <a:t>Ilein</a:t>
            </a:r>
            <a:r>
              <a:rPr lang="en-US" sz="2400" dirty="0">
                <a:solidFill>
                  <a:srgbClr val="404040"/>
                </a:solidFill>
                <a:latin typeface="Helvetica" pitchFamily="2" charset="0"/>
              </a:rPr>
              <a:t> </a:t>
            </a:r>
            <a:r>
              <a:rPr lang="en-US" sz="2400" dirty="0" err="1">
                <a:solidFill>
                  <a:srgbClr val="404040"/>
                </a:solidFill>
                <a:latin typeface="Helvetica" pitchFamily="2" charset="0"/>
              </a:rPr>
              <a:t>Bolaños</a:t>
            </a:r>
            <a:r>
              <a:rPr lang="en-US" sz="2400" dirty="0">
                <a:solidFill>
                  <a:srgbClr val="404040"/>
                </a:solidFill>
                <a:latin typeface="Helvetica" pitchFamily="2" charset="0"/>
              </a:rPr>
              <a:t> Gonzalez,</a:t>
            </a:r>
          </a:p>
          <a:p>
            <a:pPr lvl="0" algn="r" defTabSz="457200">
              <a:spcBef>
                <a:spcPct val="20000"/>
              </a:spcBef>
            </a:pPr>
            <a:r>
              <a:rPr lang="en-US" sz="2400" dirty="0">
                <a:solidFill>
                  <a:srgbClr val="404040"/>
                </a:solidFill>
                <a:latin typeface="Helvetica" pitchFamily="2" charset="0"/>
              </a:rPr>
              <a:t>founder of </a:t>
            </a:r>
            <a:r>
              <a:rPr lang="en-US" sz="2400" i="1" dirty="0">
                <a:solidFill>
                  <a:srgbClr val="404040"/>
                </a:solidFill>
                <a:latin typeface="Helvetica" pitchFamily="2" charset="0"/>
              </a:rPr>
              <a:t>Con Amor </a:t>
            </a:r>
            <a:r>
              <a:rPr lang="en-US" sz="2400" i="1" dirty="0" err="1">
                <a:solidFill>
                  <a:srgbClr val="404040"/>
                </a:solidFill>
                <a:latin typeface="Helvetica" pitchFamily="2" charset="0"/>
              </a:rPr>
              <a:t>Vencerás</a:t>
            </a:r>
            <a:endParaRPr lang="en-US" sz="2400" i="1" dirty="0">
              <a:solidFill>
                <a:srgbClr val="404040"/>
              </a:solidFill>
              <a:latin typeface="Helvetica" pitchFamily="2" charset="0"/>
            </a:endParaRPr>
          </a:p>
          <a:p>
            <a:pPr algn="r"/>
            <a:endParaRPr lang="en-US" dirty="0"/>
          </a:p>
        </p:txBody>
      </p:sp>
    </p:spTree>
    <p:extLst>
      <p:ext uri="{BB962C8B-B14F-4D97-AF65-F5344CB8AC3E}">
        <p14:creationId xmlns:p14="http://schemas.microsoft.com/office/powerpoint/2010/main" val="23647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69175-AE37-BE41-899B-104F85978E1C}"/>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17</a:t>
            </a:fld>
            <a:endParaRPr lang="en-US" dirty="0">
              <a:solidFill>
                <a:srgbClr val="404040">
                  <a:tint val="75000"/>
                </a:srgbClr>
              </a:solidFill>
            </a:endParaRPr>
          </a:p>
        </p:txBody>
      </p:sp>
      <p:sp>
        <p:nvSpPr>
          <p:cNvPr id="5" name="Title 2">
            <a:extLst>
              <a:ext uri="{FF2B5EF4-FFF2-40B4-BE49-F238E27FC236}">
                <a16:creationId xmlns:a16="http://schemas.microsoft.com/office/drawing/2014/main" id="{0E63C7D8-57AF-3E40-912B-744DFC12CF27}"/>
              </a:ext>
            </a:extLst>
          </p:cNvPr>
          <p:cNvSpPr txBox="1">
            <a:spLocks/>
          </p:cNvSpPr>
          <p:nvPr/>
        </p:nvSpPr>
        <p:spPr>
          <a:xfrm>
            <a:off x="290102" y="609431"/>
            <a:ext cx="6958838" cy="46908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rgbClr val="F36C21"/>
                </a:solidFill>
                <a:latin typeface="Helvetica" pitchFamily="2" charset="0"/>
                <a:ea typeface="+mj-ea"/>
                <a:cs typeface="Georgia"/>
              </a:defRPr>
            </a:lvl1pPr>
          </a:lstStyle>
          <a:p>
            <a:r>
              <a:rPr lang="en-US" sz="2000" dirty="0"/>
              <a:t>KEY MESSAGES</a:t>
            </a:r>
            <a:br>
              <a:rPr lang="en-US" dirty="0"/>
            </a:br>
            <a:br>
              <a:rPr lang="en-US" dirty="0"/>
            </a:br>
            <a:r>
              <a:rPr lang="en-US" sz="4800" dirty="0"/>
              <a:t>3. INVEST:</a:t>
            </a:r>
          </a:p>
          <a:p>
            <a:endParaRPr lang="en-US" b="0" dirty="0"/>
          </a:p>
          <a:p>
            <a:r>
              <a:rPr lang="en-US" b="0" i="1" dirty="0"/>
              <a:t>Investments in </a:t>
            </a:r>
            <a:br>
              <a:rPr lang="en-US" b="0" i="1" dirty="0"/>
            </a:br>
            <a:r>
              <a:rPr lang="en-US" b="0" i="1" dirty="0"/>
              <a:t>early childhood development </a:t>
            </a:r>
            <a:br>
              <a:rPr lang="en-US" b="0" i="1" dirty="0"/>
            </a:br>
            <a:r>
              <a:rPr lang="en-US" b="0" i="1" dirty="0"/>
              <a:t>benefit individuals, </a:t>
            </a:r>
            <a:br>
              <a:rPr lang="en-US" b="0" i="1" dirty="0"/>
            </a:br>
            <a:r>
              <a:rPr lang="en-US" b="0" i="1" dirty="0"/>
              <a:t>communities and countries.</a:t>
            </a:r>
          </a:p>
        </p:txBody>
      </p:sp>
      <p:pic>
        <p:nvPicPr>
          <p:cNvPr id="4" name="Picture 3" descr="A picture containing person, indoor, sitting, table&#10;&#10;Description automatically generated">
            <a:extLst>
              <a:ext uri="{FF2B5EF4-FFF2-40B4-BE49-F238E27FC236}">
                <a16:creationId xmlns:a16="http://schemas.microsoft.com/office/drawing/2014/main" id="{4F90E94C-30F8-F04A-9843-04910A590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5498" y="1642702"/>
            <a:ext cx="5486400" cy="3657600"/>
          </a:xfrm>
          <a:prstGeom prst="rect">
            <a:avLst/>
          </a:prstGeom>
        </p:spPr>
      </p:pic>
    </p:spTree>
    <p:extLst>
      <p:ext uri="{BB962C8B-B14F-4D97-AF65-F5344CB8AC3E}">
        <p14:creationId xmlns:p14="http://schemas.microsoft.com/office/powerpoint/2010/main" val="345614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F8B6FA-2838-9B4B-9AB1-8C776B95A865}"/>
              </a:ext>
            </a:extLst>
          </p:cNvPr>
          <p:cNvSpPr>
            <a:spLocks noGrp="1"/>
          </p:cNvSpPr>
          <p:nvPr>
            <p:ph type="sldNum" sz="quarter" idx="11"/>
          </p:nvPr>
        </p:nvSpPr>
        <p:spPr/>
        <p:txBody>
          <a:bodyPr/>
          <a:lstStyle/>
          <a:p>
            <a:pPr defTabSz="457200"/>
            <a:fld id="{034CC2BF-4885-3349-88F7-B6349E61BE5A}" type="slidenum">
              <a:rPr lang="en-US" smtClean="0"/>
              <a:pPr defTabSz="457200"/>
              <a:t>18</a:t>
            </a:fld>
            <a:endParaRPr lang="en-US" dirty="0"/>
          </a:p>
        </p:txBody>
      </p:sp>
      <p:sp>
        <p:nvSpPr>
          <p:cNvPr id="3" name="Title 2">
            <a:extLst>
              <a:ext uri="{FF2B5EF4-FFF2-40B4-BE49-F238E27FC236}">
                <a16:creationId xmlns:a16="http://schemas.microsoft.com/office/drawing/2014/main" id="{CFC0B49B-2D30-714E-BFA4-03865DDC1DCD}"/>
              </a:ext>
            </a:extLst>
          </p:cNvPr>
          <p:cNvSpPr>
            <a:spLocks noGrp="1"/>
          </p:cNvSpPr>
          <p:nvPr>
            <p:ph type="title"/>
          </p:nvPr>
        </p:nvSpPr>
        <p:spPr>
          <a:xfrm>
            <a:off x="245436" y="643596"/>
            <a:ext cx="10972800" cy="735660"/>
          </a:xfrm>
        </p:spPr>
        <p:txBody>
          <a:bodyPr/>
          <a:lstStyle/>
          <a:p>
            <a:r>
              <a:rPr lang="en-US" dirty="0">
                <a:solidFill>
                  <a:srgbClr val="F36C21"/>
                </a:solidFill>
              </a:rPr>
              <a:t>Discharge and beyond: empowering parents and caregivers</a:t>
            </a:r>
          </a:p>
        </p:txBody>
      </p:sp>
      <p:sp>
        <p:nvSpPr>
          <p:cNvPr id="4" name="Content Placeholder 3">
            <a:extLst>
              <a:ext uri="{FF2B5EF4-FFF2-40B4-BE49-F238E27FC236}">
                <a16:creationId xmlns:a16="http://schemas.microsoft.com/office/drawing/2014/main" id="{73B1E50C-5969-7B4F-ABF0-A9E875A3F599}"/>
              </a:ext>
            </a:extLst>
          </p:cNvPr>
          <p:cNvSpPr>
            <a:spLocks noGrp="1"/>
          </p:cNvSpPr>
          <p:nvPr>
            <p:ph idx="1"/>
          </p:nvPr>
        </p:nvSpPr>
        <p:spPr>
          <a:xfrm>
            <a:off x="3459816" y="1531657"/>
            <a:ext cx="8732184" cy="4840220"/>
          </a:xfrm>
        </p:spPr>
        <p:txBody>
          <a:bodyPr>
            <a:normAutofit/>
          </a:bodyPr>
          <a:lstStyle/>
          <a:p>
            <a:r>
              <a:rPr lang="en-US" dirty="0"/>
              <a:t>Parents and caregivers frequently report feeling </a:t>
            </a:r>
            <a:br>
              <a:rPr lang="en-US" dirty="0"/>
            </a:br>
            <a:r>
              <a:rPr lang="en-US" dirty="0"/>
              <a:t>less than fully confident about caring for newborns </a:t>
            </a:r>
            <a:br>
              <a:rPr lang="en-US" dirty="0"/>
            </a:br>
            <a:r>
              <a:rPr lang="en-US" dirty="0"/>
              <a:t>after discharge</a:t>
            </a:r>
          </a:p>
          <a:p>
            <a:endParaRPr lang="en-US" sz="2400" dirty="0"/>
          </a:p>
          <a:p>
            <a:r>
              <a:rPr lang="en-US" dirty="0"/>
              <a:t>Support caregiving at home and improve home environment, parental mental health &amp; confidence with:</a:t>
            </a:r>
          </a:p>
          <a:p>
            <a:pPr lvl="1"/>
            <a:r>
              <a:rPr lang="en-US" dirty="0"/>
              <a:t>Robust discharge plan sensitive to parents’ needs </a:t>
            </a:r>
            <a:endParaRPr lang="en-US" i="1" dirty="0"/>
          </a:p>
          <a:p>
            <a:pPr lvl="1"/>
            <a:r>
              <a:rPr lang="en-US" dirty="0"/>
              <a:t>Discharge education accommodating parental schedules </a:t>
            </a:r>
            <a:br>
              <a:rPr lang="en-US" dirty="0"/>
            </a:br>
            <a:r>
              <a:rPr lang="en-US" dirty="0"/>
              <a:t>&amp; preferred learning styles </a:t>
            </a:r>
          </a:p>
          <a:p>
            <a:pPr lvl="1"/>
            <a:r>
              <a:rPr lang="en-US" dirty="0"/>
              <a:t>Individualized education </a:t>
            </a:r>
            <a:r>
              <a:rPr lang="en-US" dirty="0" err="1"/>
              <a:t>programmes</a:t>
            </a:r>
            <a:endParaRPr lang="en-US" dirty="0"/>
          </a:p>
          <a:p>
            <a:pPr lvl="1"/>
            <a:r>
              <a:rPr lang="en-US" dirty="0"/>
              <a:t>Parent support forums</a:t>
            </a:r>
          </a:p>
        </p:txBody>
      </p:sp>
      <p:pic>
        <p:nvPicPr>
          <p:cNvPr id="6" name="Picture 5" descr="A person holding a baby&#10;&#10;Description automatically generated">
            <a:extLst>
              <a:ext uri="{FF2B5EF4-FFF2-40B4-BE49-F238E27FC236}">
                <a16:creationId xmlns:a16="http://schemas.microsoft.com/office/drawing/2014/main" id="{6B300E01-6074-AC4D-9EDC-607B54B17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436" y="1531657"/>
            <a:ext cx="3103544" cy="4657657"/>
          </a:xfrm>
          <a:prstGeom prst="rect">
            <a:avLst/>
          </a:prstGeom>
        </p:spPr>
      </p:pic>
    </p:spTree>
    <p:extLst>
      <p:ext uri="{BB962C8B-B14F-4D97-AF65-F5344CB8AC3E}">
        <p14:creationId xmlns:p14="http://schemas.microsoft.com/office/powerpoint/2010/main" val="238549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6B9CE-9A11-5045-A36B-5268975035DC}"/>
              </a:ext>
            </a:extLst>
          </p:cNvPr>
          <p:cNvSpPr>
            <a:spLocks noGrp="1"/>
          </p:cNvSpPr>
          <p:nvPr>
            <p:ph type="sldNum" sz="quarter" idx="11"/>
          </p:nvPr>
        </p:nvSpPr>
        <p:spPr/>
        <p:txBody>
          <a:bodyPr/>
          <a:lstStyle/>
          <a:p>
            <a:pPr defTabSz="457200"/>
            <a:fld id="{034CC2BF-4885-3349-88F7-B6349E61BE5A}" type="slidenum">
              <a:rPr lang="en-US" smtClean="0"/>
              <a:pPr defTabSz="457200"/>
              <a:t>19</a:t>
            </a:fld>
            <a:endParaRPr lang="en-US" dirty="0"/>
          </a:p>
        </p:txBody>
      </p:sp>
      <p:sp>
        <p:nvSpPr>
          <p:cNvPr id="3" name="Title 2">
            <a:extLst>
              <a:ext uri="{FF2B5EF4-FFF2-40B4-BE49-F238E27FC236}">
                <a16:creationId xmlns:a16="http://schemas.microsoft.com/office/drawing/2014/main" id="{66CA963D-6F30-C746-8501-898EF2C080C8}"/>
              </a:ext>
            </a:extLst>
          </p:cNvPr>
          <p:cNvSpPr>
            <a:spLocks noGrp="1"/>
          </p:cNvSpPr>
          <p:nvPr>
            <p:ph type="title"/>
          </p:nvPr>
        </p:nvSpPr>
        <p:spPr/>
        <p:txBody>
          <a:bodyPr/>
          <a:lstStyle/>
          <a:p>
            <a:r>
              <a:rPr lang="en-US" dirty="0">
                <a:solidFill>
                  <a:srgbClr val="F36C21"/>
                </a:solidFill>
              </a:rPr>
              <a:t>At-home interventions</a:t>
            </a:r>
          </a:p>
        </p:txBody>
      </p:sp>
      <p:sp>
        <p:nvSpPr>
          <p:cNvPr id="4" name="Content Placeholder 3">
            <a:extLst>
              <a:ext uri="{FF2B5EF4-FFF2-40B4-BE49-F238E27FC236}">
                <a16:creationId xmlns:a16="http://schemas.microsoft.com/office/drawing/2014/main" id="{F47B77B1-51A6-5442-9967-AED5FCB1BE2A}"/>
              </a:ext>
            </a:extLst>
          </p:cNvPr>
          <p:cNvSpPr>
            <a:spLocks noGrp="1"/>
          </p:cNvSpPr>
          <p:nvPr>
            <p:ph idx="1"/>
          </p:nvPr>
        </p:nvSpPr>
        <p:spPr>
          <a:xfrm>
            <a:off x="425669" y="1403291"/>
            <a:ext cx="10972800" cy="4983653"/>
          </a:xfrm>
        </p:spPr>
        <p:txBody>
          <a:bodyPr>
            <a:normAutofit lnSpcReduction="10000"/>
          </a:bodyPr>
          <a:lstStyle/>
          <a:p>
            <a:r>
              <a:rPr lang="en-US" dirty="0">
                <a:sym typeface="Wingdings" pitchFamily="2" charset="2"/>
              </a:rPr>
              <a:t>Ensure baby is fed, warm, clean, </a:t>
            </a:r>
            <a:br>
              <a:rPr lang="en-US" dirty="0">
                <a:sym typeface="Wingdings" pitchFamily="2" charset="2"/>
              </a:rPr>
            </a:br>
            <a:r>
              <a:rPr lang="en-US" dirty="0">
                <a:sym typeface="Wingdings" pitchFamily="2" charset="2"/>
              </a:rPr>
              <a:t>sleeping well, and comforted </a:t>
            </a:r>
          </a:p>
          <a:p>
            <a:endParaRPr lang="en-US" b="1" dirty="0"/>
          </a:p>
          <a:p>
            <a:r>
              <a:rPr lang="en-US" dirty="0"/>
              <a:t>Provide</a:t>
            </a:r>
            <a:r>
              <a:rPr lang="en-US" b="1" dirty="0"/>
              <a:t> </a:t>
            </a:r>
            <a:r>
              <a:rPr lang="en-US" dirty="0">
                <a:solidFill>
                  <a:srgbClr val="F36C21"/>
                </a:solidFill>
              </a:rPr>
              <a:t>early stimulation</a:t>
            </a:r>
            <a:r>
              <a:rPr lang="en-US" b="1" dirty="0"/>
              <a:t>, </a:t>
            </a:r>
            <a:br>
              <a:rPr lang="en-US" b="1" dirty="0"/>
            </a:br>
            <a:r>
              <a:rPr lang="en-US" dirty="0"/>
              <a:t>shown to have short-term benefits </a:t>
            </a:r>
            <a:br>
              <a:rPr lang="en-US" dirty="0"/>
            </a:br>
            <a:r>
              <a:rPr lang="en-US" dirty="0"/>
              <a:t>to cognitive, motor, social-emotional </a:t>
            </a:r>
            <a:br>
              <a:rPr lang="en-US" dirty="0"/>
            </a:br>
            <a:r>
              <a:rPr lang="en-US" dirty="0"/>
              <a:t>development for LBW infants in LMICs</a:t>
            </a:r>
          </a:p>
          <a:p>
            <a:endParaRPr lang="en-US" dirty="0"/>
          </a:p>
          <a:p>
            <a:r>
              <a:rPr lang="en-US" dirty="0"/>
              <a:t>Encourage infant and young child to:</a:t>
            </a:r>
          </a:p>
          <a:p>
            <a:pPr lvl="1"/>
            <a:r>
              <a:rPr lang="en-US" dirty="0"/>
              <a:t>Explore the environment using sight, touch, sound and smell</a:t>
            </a:r>
          </a:p>
          <a:p>
            <a:pPr lvl="1"/>
            <a:r>
              <a:rPr lang="en-US" dirty="0"/>
              <a:t>Manipulate objects</a:t>
            </a:r>
          </a:p>
          <a:p>
            <a:pPr lvl="1"/>
            <a:r>
              <a:rPr lang="en-US" dirty="0"/>
              <a:t>Interact socially with caregivers</a:t>
            </a:r>
          </a:p>
          <a:p>
            <a:pPr lvl="1"/>
            <a:endParaRPr lang="en-US" dirty="0"/>
          </a:p>
          <a:p>
            <a:endParaRPr lang="en-US" dirty="0"/>
          </a:p>
          <a:p>
            <a:endParaRPr lang="en-US" dirty="0"/>
          </a:p>
          <a:p>
            <a:endParaRPr lang="en-US" dirty="0"/>
          </a:p>
        </p:txBody>
      </p:sp>
      <p:pic>
        <p:nvPicPr>
          <p:cNvPr id="5" name="Picture 4" descr="A picture containing person, indoor, man, holding&#10;&#10;Description automatically generated">
            <a:extLst>
              <a:ext uri="{FF2B5EF4-FFF2-40B4-BE49-F238E27FC236}">
                <a16:creationId xmlns:a16="http://schemas.microsoft.com/office/drawing/2014/main" id="{EBB07D97-A805-F44E-A154-EB458C323F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7375" y="1032724"/>
            <a:ext cx="4718956" cy="3145970"/>
          </a:xfrm>
          <a:prstGeom prst="rect">
            <a:avLst/>
          </a:prstGeom>
        </p:spPr>
      </p:pic>
      <p:sp>
        <p:nvSpPr>
          <p:cNvPr id="6" name="TextBox 5">
            <a:extLst>
              <a:ext uri="{FF2B5EF4-FFF2-40B4-BE49-F238E27FC236}">
                <a16:creationId xmlns:a16="http://schemas.microsoft.com/office/drawing/2014/main" id="{FD12D7E3-7733-5742-AC5C-3AD20FAA543D}"/>
              </a:ext>
            </a:extLst>
          </p:cNvPr>
          <p:cNvSpPr txBox="1"/>
          <p:nvPr/>
        </p:nvSpPr>
        <p:spPr>
          <a:xfrm>
            <a:off x="7935707" y="6096475"/>
            <a:ext cx="4256293" cy="338554"/>
          </a:xfrm>
          <a:prstGeom prst="rect">
            <a:avLst/>
          </a:prstGeom>
          <a:solidFill>
            <a:schemeClr val="bg1"/>
          </a:solidFill>
        </p:spPr>
        <p:txBody>
          <a:bodyPr wrap="none" rtlCol="0">
            <a:spAutoFit/>
          </a:bodyPr>
          <a:lstStyle/>
          <a:p>
            <a:pPr algn="r"/>
            <a:r>
              <a:rPr lang="en-US" sz="800" i="1" dirty="0">
                <a:latin typeface="Helvetica" pitchFamily="2" charset="0"/>
              </a:rPr>
              <a:t>Sources</a:t>
            </a:r>
            <a:r>
              <a:rPr lang="en-US" sz="800" dirty="0">
                <a:latin typeface="Helvetica" pitchFamily="2" charset="0"/>
              </a:rPr>
              <a:t>: Engle PL et al. Lancet. 2011;378(9799):1339–53.</a:t>
            </a:r>
          </a:p>
          <a:p>
            <a:pPr algn="r"/>
            <a:r>
              <a:rPr lang="en-US" sz="800" dirty="0" err="1">
                <a:latin typeface="Helvetica" pitchFamily="2" charset="0"/>
              </a:rPr>
              <a:t>Aboud</a:t>
            </a:r>
            <a:r>
              <a:rPr lang="en-US" sz="800" dirty="0">
                <a:latin typeface="Helvetica" pitchFamily="2" charset="0"/>
              </a:rPr>
              <a:t> FE, Yousafzai AK. Reproductive, Maternal, Newborn, and Child Health. 2016:241.</a:t>
            </a:r>
          </a:p>
        </p:txBody>
      </p:sp>
    </p:spTree>
    <p:extLst>
      <p:ext uri="{BB962C8B-B14F-4D97-AF65-F5344CB8AC3E}">
        <p14:creationId xmlns:p14="http://schemas.microsoft.com/office/powerpoint/2010/main" val="147098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34DE2C-3022-6E4B-9E4F-CDB4AF362723}"/>
              </a:ext>
            </a:extLst>
          </p:cNvPr>
          <p:cNvSpPr txBox="1"/>
          <p:nvPr/>
        </p:nvSpPr>
        <p:spPr>
          <a:xfrm>
            <a:off x="0" y="6439681"/>
            <a:ext cx="12192000" cy="369332"/>
          </a:xfrm>
          <a:prstGeom prst="rect">
            <a:avLst/>
          </a:prstGeom>
          <a:solidFill>
            <a:srgbClr val="00AEEF"/>
          </a:solidFill>
          <a:ln>
            <a:noFill/>
          </a:ln>
        </p:spPr>
        <p:txBody>
          <a:bodyPr wrap="square" rtlCol="0">
            <a:spAutoFit/>
          </a:bodyPr>
          <a:lstStyle/>
          <a:p>
            <a:r>
              <a:rPr lang="en-US" b="1" dirty="0">
                <a:solidFill>
                  <a:schemeClr val="bg1"/>
                </a:solidFill>
                <a:latin typeface="Helvetica" pitchFamily="2" charset="0"/>
              </a:rPr>
              <a:t>Access report at </a:t>
            </a:r>
            <a:r>
              <a:rPr lang="en-GB" sz="1600" b="1" dirty="0">
                <a:solidFill>
                  <a:schemeClr val="bg1"/>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bit.ly/care4everynewborn </a:t>
            </a:r>
            <a:endParaRPr lang="en-US" sz="1700" b="1" dirty="0">
              <a:solidFill>
                <a:schemeClr val="bg1"/>
              </a:solidFill>
              <a:highlight>
                <a:srgbClr val="FFFF00"/>
              </a:highlight>
              <a:latin typeface="Helvetica" pitchFamily="2" charset="0"/>
            </a:endParaRPr>
          </a:p>
        </p:txBody>
      </p:sp>
      <p:sp>
        <p:nvSpPr>
          <p:cNvPr id="3" name="Slide Number Placeholder 2">
            <a:extLst>
              <a:ext uri="{FF2B5EF4-FFF2-40B4-BE49-F238E27FC236}">
                <a16:creationId xmlns:a16="http://schemas.microsoft.com/office/drawing/2014/main" id="{F4223F43-10DF-A942-94C6-43245CC2D990}"/>
              </a:ext>
            </a:extLst>
          </p:cNvPr>
          <p:cNvSpPr>
            <a:spLocks noGrp="1"/>
          </p:cNvSpPr>
          <p:nvPr>
            <p:ph type="sldNum" sz="quarter" idx="11"/>
          </p:nvPr>
        </p:nvSpPr>
        <p:spPr/>
        <p:txBody>
          <a:bodyPr/>
          <a:lstStyle/>
          <a:p>
            <a:pPr defTabSz="457200"/>
            <a:fld id="{034CC2BF-4885-3349-88F7-B6349E61BE5A}" type="slidenum">
              <a:rPr lang="en-US" smtClean="0"/>
              <a:pPr defTabSz="457200"/>
              <a:t>2</a:t>
            </a:fld>
            <a:endParaRPr lang="en-US" dirty="0"/>
          </a:p>
        </p:txBody>
      </p:sp>
      <p:sp>
        <p:nvSpPr>
          <p:cNvPr id="4" name="Content Placeholder 3">
            <a:extLst>
              <a:ext uri="{FF2B5EF4-FFF2-40B4-BE49-F238E27FC236}">
                <a16:creationId xmlns:a16="http://schemas.microsoft.com/office/drawing/2014/main" id="{A7D1F2FD-D999-F549-88B8-3DA73A9EF074}"/>
              </a:ext>
            </a:extLst>
          </p:cNvPr>
          <p:cNvSpPr>
            <a:spLocks noGrp="1"/>
          </p:cNvSpPr>
          <p:nvPr>
            <p:ph sz="quarter" idx="12"/>
          </p:nvPr>
        </p:nvSpPr>
        <p:spPr>
          <a:xfrm>
            <a:off x="126957" y="540007"/>
            <a:ext cx="9649733" cy="3169413"/>
          </a:xfrm>
        </p:spPr>
        <p:txBody>
          <a:bodyPr vert="horz" lIns="91440" tIns="45720" rIns="91440" bIns="45720" rtlCol="0" anchor="t">
            <a:normAutofit fontScale="92500" lnSpcReduction="20000"/>
          </a:bodyPr>
          <a:lstStyle/>
          <a:p>
            <a:pPr marL="0" indent="0">
              <a:buNone/>
            </a:pPr>
            <a:r>
              <a:rPr lang="en-US" sz="3000" b="1" dirty="0">
                <a:solidFill>
                  <a:srgbClr val="00B0F0"/>
                </a:solidFill>
              </a:rPr>
              <a:t>WHY THIS REPORT?</a:t>
            </a:r>
          </a:p>
          <a:p>
            <a:r>
              <a:rPr lang="en-US" sz="2600" b="1" dirty="0">
                <a:solidFill>
                  <a:srgbClr val="00B0F0"/>
                </a:solidFill>
                <a:latin typeface="Helvetica"/>
              </a:rPr>
              <a:t>Urgency</a:t>
            </a:r>
            <a:r>
              <a:rPr lang="en-US" sz="2600" b="1" dirty="0">
                <a:solidFill>
                  <a:srgbClr val="6A2875"/>
                </a:solidFill>
                <a:latin typeface="Helvetica"/>
              </a:rPr>
              <a:t>: </a:t>
            </a:r>
            <a:r>
              <a:rPr lang="en-US" sz="2600" dirty="0">
                <a:solidFill>
                  <a:schemeClr val="tx1"/>
                </a:solidFill>
                <a:latin typeface="Helvetica"/>
              </a:rPr>
              <a:t>a decade to meet SDG targets, and those for every newborn to survive, and thrive are off track, maybe more so after COVID-19 pandemic.  Some countries may not meet SDG3.2 target until a century too late</a:t>
            </a:r>
          </a:p>
          <a:p>
            <a:r>
              <a:rPr lang="en-US" sz="2600" b="1" dirty="0">
                <a:solidFill>
                  <a:srgbClr val="00B0F0"/>
                </a:solidFill>
                <a:latin typeface="Helvetica"/>
              </a:rPr>
              <a:t>UHC</a:t>
            </a:r>
            <a:r>
              <a:rPr lang="en-US" sz="2600" b="1" dirty="0">
                <a:solidFill>
                  <a:srgbClr val="6A2875"/>
                </a:solidFill>
                <a:latin typeface="Helvetica"/>
              </a:rPr>
              <a:t>:</a:t>
            </a:r>
            <a:r>
              <a:rPr lang="en-US" sz="2600" dirty="0">
                <a:solidFill>
                  <a:srgbClr val="6A2875"/>
                </a:solidFill>
                <a:latin typeface="Helvetica"/>
              </a:rPr>
              <a:t> </a:t>
            </a:r>
            <a:r>
              <a:rPr lang="en-US" sz="2600" dirty="0">
                <a:solidFill>
                  <a:schemeClr val="tx1"/>
                </a:solidFill>
                <a:latin typeface="Helvetica"/>
              </a:rPr>
              <a:t>Small &amp; sick newborns are our most vulnerable citizens and their care is a key part of UHC. Every country can do more</a:t>
            </a:r>
          </a:p>
          <a:p>
            <a:r>
              <a:rPr lang="en-US" sz="2600" b="1" dirty="0">
                <a:solidFill>
                  <a:srgbClr val="00B0F0"/>
                </a:solidFill>
                <a:latin typeface="Helvetica"/>
              </a:rPr>
              <a:t>Opportunity: </a:t>
            </a:r>
            <a:r>
              <a:rPr lang="en-US" sz="2600" dirty="0">
                <a:solidFill>
                  <a:schemeClr val="tx1"/>
                </a:solidFill>
                <a:latin typeface="Helvetica"/>
              </a:rPr>
              <a:t>94 authors from every continent (except Antarctica!) have been involved, showing wide commitment to this issue</a:t>
            </a:r>
            <a:r>
              <a:rPr lang="en-US" sz="2600" dirty="0">
                <a:solidFill>
                  <a:srgbClr val="333333"/>
                </a:solidFill>
                <a:latin typeface="Helvetica"/>
              </a:rPr>
              <a:t>.</a:t>
            </a:r>
            <a:endParaRPr lang="en-US" sz="2600" dirty="0">
              <a:solidFill>
                <a:srgbClr val="333333"/>
              </a:solidFill>
            </a:endParaRPr>
          </a:p>
          <a:p>
            <a:pPr marL="0" indent="0">
              <a:buNone/>
            </a:pPr>
            <a:endParaRPr lang="en-US" sz="2600" dirty="0">
              <a:solidFill>
                <a:srgbClr val="333333"/>
              </a:solidFill>
            </a:endParaRPr>
          </a:p>
          <a:p>
            <a:pPr marL="0" indent="0">
              <a:buNone/>
            </a:pPr>
            <a:endParaRPr lang="en-US" b="1" dirty="0">
              <a:solidFill>
                <a:schemeClr val="tx1"/>
              </a:solidFill>
            </a:endParaRPr>
          </a:p>
        </p:txBody>
      </p:sp>
      <p:sp>
        <p:nvSpPr>
          <p:cNvPr id="11" name="TextBox 10">
            <a:extLst>
              <a:ext uri="{FF2B5EF4-FFF2-40B4-BE49-F238E27FC236}">
                <a16:creationId xmlns:a16="http://schemas.microsoft.com/office/drawing/2014/main" id="{CB1BF1FD-836F-2E4C-A678-9AD72C0EBE8B}"/>
              </a:ext>
            </a:extLst>
          </p:cNvPr>
          <p:cNvSpPr txBox="1"/>
          <p:nvPr/>
        </p:nvSpPr>
        <p:spPr>
          <a:xfrm>
            <a:off x="126957" y="3714350"/>
            <a:ext cx="8696804" cy="2677656"/>
          </a:xfrm>
          <a:prstGeom prst="rect">
            <a:avLst/>
          </a:prstGeom>
          <a:noFill/>
        </p:spPr>
        <p:txBody>
          <a:bodyPr wrap="square" rtlCol="0">
            <a:spAutoFit/>
          </a:bodyPr>
          <a:lstStyle/>
          <a:p>
            <a:pPr lvl="0" defTabSz="457200">
              <a:spcBef>
                <a:spcPct val="20000"/>
              </a:spcBef>
            </a:pPr>
            <a:r>
              <a:rPr lang="en-US" sz="2400" b="1" dirty="0">
                <a:solidFill>
                  <a:srgbClr val="F36C21"/>
                </a:solidFill>
                <a:latin typeface="Helvetica" pitchFamily="2" charset="0"/>
              </a:rPr>
              <a:t>Chapter 1: </a:t>
            </a:r>
            <a:r>
              <a:rPr lang="en-US" sz="2400" b="1" dirty="0">
                <a:latin typeface="Helvetica" pitchFamily="2" charset="0"/>
              </a:rPr>
              <a:t>Now is the time to transform care for newborns</a:t>
            </a:r>
          </a:p>
          <a:p>
            <a:pPr lvl="0" defTabSz="457200">
              <a:spcBef>
                <a:spcPct val="20000"/>
              </a:spcBef>
            </a:pPr>
            <a:r>
              <a:rPr lang="en-US" sz="2400" b="1" dirty="0">
                <a:solidFill>
                  <a:srgbClr val="00AEEF"/>
                </a:solidFill>
                <a:latin typeface="Helvetica" pitchFamily="2" charset="0"/>
              </a:rPr>
              <a:t>Chapter 2: </a:t>
            </a:r>
            <a:r>
              <a:rPr lang="en-US" sz="2400" b="1" dirty="0">
                <a:latin typeface="Helvetica" pitchFamily="2" charset="0"/>
              </a:rPr>
              <a:t>What the numbers say</a:t>
            </a:r>
          </a:p>
          <a:p>
            <a:pPr lvl="0" defTabSz="457200">
              <a:spcBef>
                <a:spcPct val="20000"/>
              </a:spcBef>
            </a:pPr>
            <a:r>
              <a:rPr lang="en-US" sz="2400" b="1" dirty="0">
                <a:solidFill>
                  <a:srgbClr val="008445"/>
                </a:solidFill>
                <a:latin typeface="Helvetica" pitchFamily="2" charset="0"/>
              </a:rPr>
              <a:t>Chapter 3: </a:t>
            </a:r>
            <a:r>
              <a:rPr lang="en-US" sz="2400" b="1" dirty="0">
                <a:latin typeface="Helvetica" pitchFamily="2" charset="0"/>
              </a:rPr>
              <a:t>Deliver the care they are entitled to</a:t>
            </a:r>
          </a:p>
          <a:p>
            <a:pPr lvl="0" defTabSz="457200">
              <a:spcBef>
                <a:spcPct val="20000"/>
              </a:spcBef>
            </a:pPr>
            <a:r>
              <a:rPr lang="en-US" sz="2400" b="1" dirty="0">
                <a:solidFill>
                  <a:srgbClr val="FFC20E"/>
                </a:solidFill>
                <a:latin typeface="Helvetica" pitchFamily="2" charset="0"/>
              </a:rPr>
              <a:t>Chapter 4: </a:t>
            </a:r>
            <a:r>
              <a:rPr lang="en-US" sz="2400" b="1" dirty="0">
                <a:latin typeface="Helvetica" pitchFamily="2" charset="0"/>
              </a:rPr>
              <a:t>Ensure they thrive</a:t>
            </a:r>
          </a:p>
          <a:p>
            <a:pPr lvl="0" defTabSz="457200">
              <a:spcBef>
                <a:spcPct val="20000"/>
              </a:spcBef>
            </a:pPr>
            <a:r>
              <a:rPr lang="en-US" sz="2400" b="1" dirty="0">
                <a:solidFill>
                  <a:srgbClr val="961B4B"/>
                </a:solidFill>
                <a:latin typeface="Helvetica" pitchFamily="2" charset="0"/>
              </a:rPr>
              <a:t>Chapter 5: </a:t>
            </a:r>
            <a:r>
              <a:rPr lang="en-US" sz="2400" b="1" dirty="0">
                <a:latin typeface="Helvetica" pitchFamily="2" charset="0"/>
              </a:rPr>
              <a:t>Use data for action</a:t>
            </a:r>
          </a:p>
          <a:p>
            <a:pPr lvl="0" defTabSz="457200">
              <a:spcBef>
                <a:spcPct val="20000"/>
              </a:spcBef>
            </a:pPr>
            <a:r>
              <a:rPr lang="en-US" sz="2400" b="1" dirty="0">
                <a:solidFill>
                  <a:srgbClr val="1C3A8D"/>
                </a:solidFill>
                <a:latin typeface="Helvetica" pitchFamily="2" charset="0"/>
              </a:rPr>
              <a:t>Chapter 6: </a:t>
            </a:r>
            <a:r>
              <a:rPr lang="en-US" sz="2400" b="1" dirty="0">
                <a:latin typeface="Helvetica" pitchFamily="2" charset="0"/>
              </a:rPr>
              <a:t>Immediate action is needed</a:t>
            </a:r>
          </a:p>
        </p:txBody>
      </p:sp>
      <p:sp>
        <p:nvSpPr>
          <p:cNvPr id="8" name="Rectangle 7">
            <a:extLst>
              <a:ext uri="{FF2B5EF4-FFF2-40B4-BE49-F238E27FC236}">
                <a16:creationId xmlns:a16="http://schemas.microsoft.com/office/drawing/2014/main" id="{C513E68F-3997-4F7D-ACC3-9435CBBDF6A3}"/>
              </a:ext>
            </a:extLst>
          </p:cNvPr>
          <p:cNvSpPr/>
          <p:nvPr/>
        </p:nvSpPr>
        <p:spPr>
          <a:xfrm>
            <a:off x="171291" y="5053178"/>
            <a:ext cx="6915807" cy="425285"/>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Georgia"/>
              <a:ea typeface="+mn-ea"/>
              <a:cs typeface="+mn-cs"/>
            </a:endParaRPr>
          </a:p>
        </p:txBody>
      </p:sp>
      <p:sp>
        <p:nvSpPr>
          <p:cNvPr id="9" name="Rectangle 8">
            <a:extLst>
              <a:ext uri="{FF2B5EF4-FFF2-40B4-BE49-F238E27FC236}">
                <a16:creationId xmlns:a16="http://schemas.microsoft.com/office/drawing/2014/main" id="{76F70A6A-C620-41E8-B262-3CDD61F75FD5}"/>
              </a:ext>
            </a:extLst>
          </p:cNvPr>
          <p:cNvSpPr/>
          <p:nvPr/>
        </p:nvSpPr>
        <p:spPr>
          <a:xfrm>
            <a:off x="7131432" y="5048248"/>
            <a:ext cx="1486095" cy="430215"/>
          </a:xfrm>
          <a:prstGeom prst="rect">
            <a:avLst/>
          </a:prstGeom>
          <a:solidFill>
            <a:srgbClr val="FFC000"/>
          </a:solidFill>
          <a:ln w="38100" cap="flat" cmpd="sng" algn="ctr">
            <a:solidFill>
              <a:srgbClr val="FFC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alibri" pitchFamily="34" charset="0"/>
                <a:ea typeface="+mn-ea"/>
                <a:cs typeface="Arial" pitchFamily="34" charset="0"/>
              </a:rPr>
              <a:t>NOW!</a:t>
            </a:r>
          </a:p>
        </p:txBody>
      </p:sp>
    </p:spTree>
    <p:extLst>
      <p:ext uri="{BB962C8B-B14F-4D97-AF65-F5344CB8AC3E}">
        <p14:creationId xmlns:p14="http://schemas.microsoft.com/office/powerpoint/2010/main" val="170855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6B9CE-9A11-5045-A36B-5268975035DC}"/>
              </a:ext>
            </a:extLst>
          </p:cNvPr>
          <p:cNvSpPr>
            <a:spLocks noGrp="1"/>
          </p:cNvSpPr>
          <p:nvPr>
            <p:ph type="sldNum" sz="quarter" idx="11"/>
          </p:nvPr>
        </p:nvSpPr>
        <p:spPr/>
        <p:txBody>
          <a:bodyPr/>
          <a:lstStyle/>
          <a:p>
            <a:pPr defTabSz="457200"/>
            <a:fld id="{034CC2BF-4885-3349-88F7-B6349E61BE5A}" type="slidenum">
              <a:rPr lang="en-US" smtClean="0"/>
              <a:pPr defTabSz="457200"/>
              <a:t>20</a:t>
            </a:fld>
            <a:endParaRPr lang="en-US" dirty="0"/>
          </a:p>
        </p:txBody>
      </p:sp>
      <p:sp>
        <p:nvSpPr>
          <p:cNvPr id="3" name="Title 2">
            <a:extLst>
              <a:ext uri="{FF2B5EF4-FFF2-40B4-BE49-F238E27FC236}">
                <a16:creationId xmlns:a16="http://schemas.microsoft.com/office/drawing/2014/main" id="{66CA963D-6F30-C746-8501-898EF2C080C8}"/>
              </a:ext>
            </a:extLst>
          </p:cNvPr>
          <p:cNvSpPr>
            <a:spLocks noGrp="1"/>
          </p:cNvSpPr>
          <p:nvPr>
            <p:ph type="title"/>
          </p:nvPr>
        </p:nvSpPr>
        <p:spPr/>
        <p:txBody>
          <a:bodyPr/>
          <a:lstStyle/>
          <a:p>
            <a:r>
              <a:rPr lang="en-US" dirty="0">
                <a:solidFill>
                  <a:srgbClr val="F36C21"/>
                </a:solidFill>
              </a:rPr>
              <a:t>At-home interventions</a:t>
            </a:r>
          </a:p>
        </p:txBody>
      </p:sp>
      <p:sp>
        <p:nvSpPr>
          <p:cNvPr id="6" name="Content Placeholder 3">
            <a:extLst>
              <a:ext uri="{FF2B5EF4-FFF2-40B4-BE49-F238E27FC236}">
                <a16:creationId xmlns:a16="http://schemas.microsoft.com/office/drawing/2014/main" id="{18ED3203-0002-1747-AE1F-6E47C8047E67}"/>
              </a:ext>
            </a:extLst>
          </p:cNvPr>
          <p:cNvSpPr>
            <a:spLocks noGrp="1"/>
          </p:cNvSpPr>
          <p:nvPr>
            <p:ph idx="1"/>
          </p:nvPr>
        </p:nvSpPr>
        <p:spPr>
          <a:xfrm>
            <a:off x="3950678" y="1620981"/>
            <a:ext cx="8477070" cy="4955943"/>
          </a:xfrm>
        </p:spPr>
        <p:txBody>
          <a:bodyPr>
            <a:normAutofit/>
          </a:bodyPr>
          <a:lstStyle/>
          <a:p>
            <a:r>
              <a:rPr lang="en-US" dirty="0"/>
              <a:t>Deliver sensitive and responsive caregiving/feeding</a:t>
            </a:r>
          </a:p>
          <a:p>
            <a:pPr lvl="1"/>
            <a:r>
              <a:rPr lang="en-US" dirty="0"/>
              <a:t>Benefits child development and academic outcomes, decreases hospitalizations</a:t>
            </a:r>
          </a:p>
          <a:p>
            <a:endParaRPr lang="en-US" sz="2400" b="1" dirty="0"/>
          </a:p>
          <a:p>
            <a:r>
              <a:rPr lang="en-US" dirty="0"/>
              <a:t>Demonstrated results</a:t>
            </a:r>
          </a:p>
          <a:p>
            <a:pPr lvl="1"/>
            <a:r>
              <a:rPr lang="en-US" dirty="0"/>
              <a:t>Reduces parental stress levels, </a:t>
            </a:r>
            <a:br>
              <a:rPr lang="en-US" dirty="0"/>
            </a:br>
            <a:r>
              <a:rPr lang="en-US" dirty="0"/>
              <a:t>supports more positive maternal </a:t>
            </a:r>
            <a:r>
              <a:rPr lang="en-US" dirty="0" err="1"/>
              <a:t>behaviour</a:t>
            </a:r>
            <a:r>
              <a:rPr lang="en-US" dirty="0"/>
              <a:t>, </a:t>
            </a:r>
            <a:br>
              <a:rPr lang="en-US" dirty="0"/>
            </a:br>
            <a:r>
              <a:rPr lang="en-US" dirty="0"/>
              <a:t>improves maternal–infant interactions </a:t>
            </a:r>
          </a:p>
          <a:p>
            <a:pPr lvl="1"/>
            <a:r>
              <a:rPr lang="en-US" dirty="0"/>
              <a:t>LMICs: consistent benefits for disadvantaged children, particularly those at risk of malnutrition</a:t>
            </a:r>
            <a:endParaRPr lang="en-US" b="1" dirty="0"/>
          </a:p>
          <a:p>
            <a:pPr lvl="1"/>
            <a:endParaRPr lang="en-US" dirty="0"/>
          </a:p>
          <a:p>
            <a:endParaRPr lang="en-US" dirty="0"/>
          </a:p>
          <a:p>
            <a:endParaRPr lang="en-US" dirty="0"/>
          </a:p>
          <a:p>
            <a:endParaRPr lang="en-US" dirty="0"/>
          </a:p>
        </p:txBody>
      </p:sp>
      <p:pic>
        <p:nvPicPr>
          <p:cNvPr id="5" name="Picture 4" descr="A girl sitting on a bed&#10;&#10;Description automatically generated">
            <a:extLst>
              <a:ext uri="{FF2B5EF4-FFF2-40B4-BE49-F238E27FC236}">
                <a16:creationId xmlns:a16="http://schemas.microsoft.com/office/drawing/2014/main" id="{375B16DD-A22D-E540-8DBD-04B85130D1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0" y="1546002"/>
            <a:ext cx="3810222" cy="4122535"/>
          </a:xfrm>
          <a:prstGeom prst="rect">
            <a:avLst/>
          </a:prstGeom>
        </p:spPr>
      </p:pic>
      <p:sp>
        <p:nvSpPr>
          <p:cNvPr id="4" name="TextBox 3">
            <a:extLst>
              <a:ext uri="{FF2B5EF4-FFF2-40B4-BE49-F238E27FC236}">
                <a16:creationId xmlns:a16="http://schemas.microsoft.com/office/drawing/2014/main" id="{6D10F875-0357-734A-819A-1A52CE038C95}"/>
              </a:ext>
            </a:extLst>
          </p:cNvPr>
          <p:cNvSpPr txBox="1"/>
          <p:nvPr/>
        </p:nvSpPr>
        <p:spPr>
          <a:xfrm>
            <a:off x="0" y="5781310"/>
            <a:ext cx="3336170" cy="707886"/>
          </a:xfrm>
          <a:prstGeom prst="rect">
            <a:avLst/>
          </a:prstGeom>
          <a:noFill/>
        </p:spPr>
        <p:txBody>
          <a:bodyPr wrap="none" rtlCol="0">
            <a:spAutoFit/>
          </a:bodyPr>
          <a:lstStyle/>
          <a:p>
            <a:r>
              <a:rPr lang="en-US" sz="800" i="1" dirty="0">
                <a:latin typeface="Helvetica" pitchFamily="2" charset="0"/>
              </a:rPr>
              <a:t>Sources: </a:t>
            </a:r>
            <a:r>
              <a:rPr lang="pt-BR" sz="800" dirty="0" err="1">
                <a:latin typeface="Helvetica" pitchFamily="2" charset="0"/>
              </a:rPr>
              <a:t>Eshel</a:t>
            </a:r>
            <a:r>
              <a:rPr lang="pt-BR" sz="800" dirty="0">
                <a:latin typeface="Helvetica" pitchFamily="2" charset="0"/>
              </a:rPr>
              <a:t> N et al. </a:t>
            </a:r>
            <a:r>
              <a:rPr lang="en-US" sz="800" dirty="0">
                <a:latin typeface="Helvetica" pitchFamily="2" charset="0"/>
              </a:rPr>
              <a:t>Bull World Health Organ. 2006;84(12):991–8.</a:t>
            </a:r>
          </a:p>
          <a:p>
            <a:r>
              <a:rPr lang="en-US" sz="800" dirty="0">
                <a:latin typeface="Helvetica" pitchFamily="2" charset="0"/>
              </a:rPr>
              <a:t>Brett Jet al. BMJ Open. 2011;1(1):e000023.</a:t>
            </a:r>
          </a:p>
          <a:p>
            <a:r>
              <a:rPr lang="en-US" sz="800" dirty="0" err="1">
                <a:latin typeface="Helvetica" pitchFamily="2" charset="0"/>
              </a:rPr>
              <a:t>Charpak</a:t>
            </a:r>
            <a:r>
              <a:rPr lang="en-US" sz="800" dirty="0">
                <a:latin typeface="Helvetica" pitchFamily="2" charset="0"/>
              </a:rPr>
              <a:t> N et al. Pediatrics. 2017;139(1): </a:t>
            </a:r>
            <a:r>
              <a:rPr lang="en-US" sz="800" dirty="0" err="1">
                <a:latin typeface="Helvetica" pitchFamily="2" charset="0"/>
              </a:rPr>
              <a:t>pii</a:t>
            </a:r>
            <a:r>
              <a:rPr lang="en-US" sz="800" dirty="0">
                <a:latin typeface="Helvetica" pitchFamily="2" charset="0"/>
              </a:rPr>
              <a:t>: e20162063.</a:t>
            </a:r>
          </a:p>
          <a:p>
            <a:r>
              <a:rPr lang="en-US" sz="800" dirty="0" err="1">
                <a:latin typeface="Helvetica" pitchFamily="2" charset="0"/>
              </a:rPr>
              <a:t>Aboud</a:t>
            </a:r>
            <a:r>
              <a:rPr lang="en-US" sz="800" dirty="0">
                <a:latin typeface="Helvetica" pitchFamily="2" charset="0"/>
              </a:rPr>
              <a:t> FE, Yousafzai AK. </a:t>
            </a:r>
            <a:r>
              <a:rPr lang="en-US" sz="800" dirty="0" err="1">
                <a:latin typeface="Helvetica" pitchFamily="2" charset="0"/>
              </a:rPr>
              <a:t>Annu</a:t>
            </a:r>
            <a:r>
              <a:rPr lang="en-US" sz="800" dirty="0">
                <a:latin typeface="Helvetica" pitchFamily="2" charset="0"/>
              </a:rPr>
              <a:t> Rev Psychol. 2015;66(1):433–57.</a:t>
            </a:r>
          </a:p>
          <a:p>
            <a:r>
              <a:rPr lang="en-US" sz="800" dirty="0">
                <a:latin typeface="Helvetica" pitchFamily="2" charset="0"/>
              </a:rPr>
              <a:t>Britto PR et al. Lancet. 2017;389(10064):91–102.</a:t>
            </a:r>
          </a:p>
        </p:txBody>
      </p:sp>
    </p:spTree>
    <p:extLst>
      <p:ext uri="{BB962C8B-B14F-4D97-AF65-F5344CB8AC3E}">
        <p14:creationId xmlns:p14="http://schemas.microsoft.com/office/powerpoint/2010/main" val="180959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241DD-6D90-A240-97F7-7D308E5C2720}"/>
              </a:ext>
            </a:extLst>
          </p:cNvPr>
          <p:cNvSpPr>
            <a:spLocks noGrp="1"/>
          </p:cNvSpPr>
          <p:nvPr>
            <p:ph type="sldNum" sz="quarter" idx="11"/>
          </p:nvPr>
        </p:nvSpPr>
        <p:spPr/>
        <p:txBody>
          <a:bodyPr/>
          <a:lstStyle/>
          <a:p>
            <a:pPr defTabSz="457200"/>
            <a:fld id="{034CC2BF-4885-3349-88F7-B6349E61BE5A}" type="slidenum">
              <a:rPr lang="en-US" smtClean="0"/>
              <a:pPr defTabSz="457200"/>
              <a:t>21</a:t>
            </a:fld>
            <a:endParaRPr lang="en-US" dirty="0"/>
          </a:p>
        </p:txBody>
      </p:sp>
      <p:sp>
        <p:nvSpPr>
          <p:cNvPr id="3" name="Title 2">
            <a:extLst>
              <a:ext uri="{FF2B5EF4-FFF2-40B4-BE49-F238E27FC236}">
                <a16:creationId xmlns:a16="http://schemas.microsoft.com/office/drawing/2014/main" id="{37D63B1F-7068-B147-AF80-919EA19DCBC9}"/>
              </a:ext>
            </a:extLst>
          </p:cNvPr>
          <p:cNvSpPr>
            <a:spLocks noGrp="1"/>
          </p:cNvSpPr>
          <p:nvPr>
            <p:ph type="title"/>
          </p:nvPr>
        </p:nvSpPr>
        <p:spPr/>
        <p:txBody>
          <a:bodyPr/>
          <a:lstStyle/>
          <a:p>
            <a:r>
              <a:rPr lang="en-US" dirty="0">
                <a:solidFill>
                  <a:srgbClr val="F36C21"/>
                </a:solidFill>
              </a:rPr>
              <a:t>Screening and Monitoring</a:t>
            </a:r>
            <a:endParaRPr lang="en-US" strike="sngStrike" dirty="0">
              <a:solidFill>
                <a:srgbClr val="F36C21"/>
              </a:solidFill>
            </a:endParaRPr>
          </a:p>
        </p:txBody>
      </p:sp>
      <p:sp>
        <p:nvSpPr>
          <p:cNvPr id="4" name="Content Placeholder 3">
            <a:extLst>
              <a:ext uri="{FF2B5EF4-FFF2-40B4-BE49-F238E27FC236}">
                <a16:creationId xmlns:a16="http://schemas.microsoft.com/office/drawing/2014/main" id="{4E038130-17AD-994F-B322-8332DD8E98FB}"/>
              </a:ext>
            </a:extLst>
          </p:cNvPr>
          <p:cNvSpPr>
            <a:spLocks noGrp="1"/>
          </p:cNvSpPr>
          <p:nvPr>
            <p:ph idx="1"/>
          </p:nvPr>
        </p:nvSpPr>
        <p:spPr>
          <a:xfrm>
            <a:off x="425668" y="1371727"/>
            <a:ext cx="11435197" cy="5036103"/>
          </a:xfrm>
        </p:spPr>
        <p:txBody>
          <a:bodyPr>
            <a:normAutofit lnSpcReduction="10000"/>
          </a:bodyPr>
          <a:lstStyle/>
          <a:p>
            <a:r>
              <a:rPr lang="en-US" sz="2400" dirty="0"/>
              <a:t>Newborn screening </a:t>
            </a:r>
            <a:r>
              <a:rPr lang="en-US" sz="2400" dirty="0" err="1"/>
              <a:t>programmes</a:t>
            </a:r>
            <a:r>
              <a:rPr lang="en-US" sz="2400" dirty="0"/>
              <a:t> hold promise for </a:t>
            </a:r>
            <a:br>
              <a:rPr lang="en-US" sz="2400" dirty="0"/>
            </a:br>
            <a:r>
              <a:rPr lang="en-US" sz="2400" dirty="0"/>
              <a:t>prevention and access to needed early interventions</a:t>
            </a:r>
          </a:p>
          <a:p>
            <a:endParaRPr lang="en-US" sz="2400" dirty="0"/>
          </a:p>
          <a:p>
            <a:r>
              <a:rPr lang="en-US" sz="2400" dirty="0"/>
              <a:t>Screening and monitoring for early childhood </a:t>
            </a:r>
            <a:br>
              <a:rPr lang="en-US" sz="2400" dirty="0"/>
            </a:br>
            <a:r>
              <a:rPr lang="en-US" sz="2400" dirty="0"/>
              <a:t>development is important across developmental </a:t>
            </a:r>
            <a:br>
              <a:rPr lang="en-US" sz="2400" dirty="0"/>
            </a:br>
            <a:r>
              <a:rPr lang="en-US" sz="2400" dirty="0"/>
              <a:t>stages, even into school age in some cases</a:t>
            </a:r>
            <a:br>
              <a:rPr lang="en-US" sz="2400" dirty="0"/>
            </a:br>
            <a:endParaRPr lang="en-US" sz="2400" dirty="0"/>
          </a:p>
          <a:p>
            <a:r>
              <a:rPr lang="en-US" sz="2400" dirty="0"/>
              <a:t>Assessment approaches are increasingly available for individual children, to evaluate programs and to monitor populations</a:t>
            </a:r>
          </a:p>
          <a:p>
            <a:endParaRPr lang="en-US" sz="2400" dirty="0"/>
          </a:p>
          <a:p>
            <a:r>
              <a:rPr lang="en-US" sz="2400" dirty="0"/>
              <a:t>Connecting early identification of delays or disability to quality early intervention </a:t>
            </a:r>
            <a:r>
              <a:rPr lang="en-US" sz="2400" dirty="0" err="1"/>
              <a:t>programmes</a:t>
            </a:r>
            <a:r>
              <a:rPr lang="en-US" sz="2400" dirty="0"/>
              <a:t> will be important to assure the healthiest possible child and family outcomes</a:t>
            </a:r>
          </a:p>
          <a:p>
            <a:endParaRPr lang="en-US" sz="2400" dirty="0"/>
          </a:p>
          <a:p>
            <a:endParaRPr lang="en-US" sz="2400" dirty="0"/>
          </a:p>
        </p:txBody>
      </p:sp>
      <p:pic>
        <p:nvPicPr>
          <p:cNvPr id="6" name="Picture 5" descr="Two people standing in front of a box&#10;&#10;Description automatically generated">
            <a:extLst>
              <a:ext uri="{FF2B5EF4-FFF2-40B4-BE49-F238E27FC236}">
                <a16:creationId xmlns:a16="http://schemas.microsoft.com/office/drawing/2014/main" id="{02E45143-F576-F147-A090-063A8CF3C2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8945" y="1019192"/>
            <a:ext cx="4000724" cy="2670048"/>
          </a:xfrm>
          <a:prstGeom prst="rect">
            <a:avLst/>
          </a:prstGeom>
        </p:spPr>
      </p:pic>
    </p:spTree>
    <p:extLst>
      <p:ext uri="{BB962C8B-B14F-4D97-AF65-F5344CB8AC3E}">
        <p14:creationId xmlns:p14="http://schemas.microsoft.com/office/powerpoint/2010/main" val="8285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241DD-6D90-A240-97F7-7D308E5C2720}"/>
              </a:ext>
            </a:extLst>
          </p:cNvPr>
          <p:cNvSpPr>
            <a:spLocks noGrp="1"/>
          </p:cNvSpPr>
          <p:nvPr>
            <p:ph type="sldNum" sz="quarter" idx="11"/>
          </p:nvPr>
        </p:nvSpPr>
        <p:spPr/>
        <p:txBody>
          <a:bodyPr/>
          <a:lstStyle/>
          <a:p>
            <a:pPr defTabSz="457200"/>
            <a:fld id="{034CC2BF-4885-3349-88F7-B6349E61BE5A}" type="slidenum">
              <a:rPr lang="en-US" smtClean="0"/>
              <a:pPr defTabSz="457200"/>
              <a:t>22</a:t>
            </a:fld>
            <a:endParaRPr lang="en-US" dirty="0"/>
          </a:p>
        </p:txBody>
      </p:sp>
      <p:sp>
        <p:nvSpPr>
          <p:cNvPr id="3" name="Title 2">
            <a:extLst>
              <a:ext uri="{FF2B5EF4-FFF2-40B4-BE49-F238E27FC236}">
                <a16:creationId xmlns:a16="http://schemas.microsoft.com/office/drawing/2014/main" id="{37D63B1F-7068-B147-AF80-919EA19DCBC9}"/>
              </a:ext>
            </a:extLst>
          </p:cNvPr>
          <p:cNvSpPr>
            <a:spLocks noGrp="1"/>
          </p:cNvSpPr>
          <p:nvPr>
            <p:ph type="title"/>
          </p:nvPr>
        </p:nvSpPr>
        <p:spPr/>
        <p:txBody>
          <a:bodyPr/>
          <a:lstStyle/>
          <a:p>
            <a:r>
              <a:rPr lang="en-US" dirty="0">
                <a:solidFill>
                  <a:srgbClr val="F36C21"/>
                </a:solidFill>
              </a:rPr>
              <a:t>Screening for Parental Distress</a:t>
            </a:r>
            <a:endParaRPr lang="en-US" strike="sngStrike" dirty="0">
              <a:solidFill>
                <a:srgbClr val="F36C21"/>
              </a:solidFill>
            </a:endParaRPr>
          </a:p>
        </p:txBody>
      </p:sp>
      <p:sp>
        <p:nvSpPr>
          <p:cNvPr id="4" name="Content Placeholder 3">
            <a:extLst>
              <a:ext uri="{FF2B5EF4-FFF2-40B4-BE49-F238E27FC236}">
                <a16:creationId xmlns:a16="http://schemas.microsoft.com/office/drawing/2014/main" id="{4E038130-17AD-994F-B322-8332DD8E98FB}"/>
              </a:ext>
            </a:extLst>
          </p:cNvPr>
          <p:cNvSpPr>
            <a:spLocks noGrp="1"/>
          </p:cNvSpPr>
          <p:nvPr>
            <p:ph idx="1"/>
          </p:nvPr>
        </p:nvSpPr>
        <p:spPr>
          <a:xfrm>
            <a:off x="425669" y="1371727"/>
            <a:ext cx="10972800" cy="5036103"/>
          </a:xfrm>
        </p:spPr>
        <p:txBody>
          <a:bodyPr>
            <a:normAutofit/>
          </a:bodyPr>
          <a:lstStyle/>
          <a:p>
            <a:pPr marL="0" indent="0">
              <a:buNone/>
            </a:pPr>
            <a:endParaRPr lang="en-US" sz="2400" dirty="0"/>
          </a:p>
          <a:p>
            <a:r>
              <a:rPr lang="en-US" sz="2400" dirty="0"/>
              <a:t>Screening is important to identify parents at risk and </a:t>
            </a:r>
          </a:p>
          <a:p>
            <a:pPr marL="0" indent="0">
              <a:buNone/>
            </a:pPr>
            <a:r>
              <a:rPr lang="en-US" sz="2400" dirty="0"/>
              <a:t>emotional distress experiences in NICU</a:t>
            </a:r>
          </a:p>
          <a:p>
            <a:pPr marL="0" indent="0">
              <a:buNone/>
            </a:pPr>
            <a:endParaRPr lang="en-US" sz="2400" dirty="0"/>
          </a:p>
          <a:p>
            <a:r>
              <a:rPr lang="en-US" sz="2400" dirty="0"/>
              <a:t>Stress and distress are amplified in humanitarian crises</a:t>
            </a:r>
          </a:p>
          <a:p>
            <a:pPr marL="0" indent="0">
              <a:buNone/>
            </a:pPr>
            <a:endParaRPr lang="en-US" sz="2400" dirty="0"/>
          </a:p>
          <a:p>
            <a:r>
              <a:rPr lang="en-US" sz="2400" dirty="0"/>
              <a:t>Staff should be trained to screen for parental distress</a:t>
            </a:r>
          </a:p>
          <a:p>
            <a:endParaRPr lang="en-US" sz="2400" dirty="0"/>
          </a:p>
          <a:p>
            <a:r>
              <a:rPr lang="en-US" sz="2400" dirty="0"/>
              <a:t>Families should be linked to resources for appropriate care and support</a:t>
            </a:r>
          </a:p>
        </p:txBody>
      </p:sp>
      <p:pic>
        <p:nvPicPr>
          <p:cNvPr id="7" name="Picture 6" descr="A person sitting at a table using a computer&#10;&#10;Description automatically generated">
            <a:extLst>
              <a:ext uri="{FF2B5EF4-FFF2-40B4-BE49-F238E27FC236}">
                <a16:creationId xmlns:a16="http://schemas.microsoft.com/office/drawing/2014/main" id="{CB667786-5AAA-A94F-AD80-CC9FDA2B36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8125" y="664894"/>
            <a:ext cx="3503750" cy="3535315"/>
          </a:xfrm>
          <a:prstGeom prst="rect">
            <a:avLst/>
          </a:prstGeom>
        </p:spPr>
      </p:pic>
    </p:spTree>
    <p:extLst>
      <p:ext uri="{BB962C8B-B14F-4D97-AF65-F5344CB8AC3E}">
        <p14:creationId xmlns:p14="http://schemas.microsoft.com/office/powerpoint/2010/main" val="32585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0089AD-7381-E84E-A8B7-C213E79E868B}"/>
              </a:ext>
            </a:extLst>
          </p:cNvPr>
          <p:cNvSpPr>
            <a:spLocks noGrp="1"/>
          </p:cNvSpPr>
          <p:nvPr>
            <p:ph type="sldNum" sz="quarter" idx="11"/>
          </p:nvPr>
        </p:nvSpPr>
        <p:spPr/>
        <p:txBody>
          <a:bodyPr/>
          <a:lstStyle/>
          <a:p>
            <a:pPr defTabSz="457200"/>
            <a:fld id="{034CC2BF-4885-3349-88F7-B6349E61BE5A}" type="slidenum">
              <a:rPr lang="en-US" smtClean="0"/>
              <a:pPr defTabSz="457200"/>
              <a:t>23</a:t>
            </a:fld>
            <a:endParaRPr lang="en-US" dirty="0"/>
          </a:p>
        </p:txBody>
      </p:sp>
      <p:sp>
        <p:nvSpPr>
          <p:cNvPr id="3" name="Title 2">
            <a:extLst>
              <a:ext uri="{FF2B5EF4-FFF2-40B4-BE49-F238E27FC236}">
                <a16:creationId xmlns:a16="http://schemas.microsoft.com/office/drawing/2014/main" id="{984A6B9A-411F-2747-AB0C-3E7F92267F75}"/>
              </a:ext>
            </a:extLst>
          </p:cNvPr>
          <p:cNvSpPr>
            <a:spLocks noGrp="1"/>
          </p:cNvSpPr>
          <p:nvPr>
            <p:ph type="title"/>
          </p:nvPr>
        </p:nvSpPr>
        <p:spPr>
          <a:xfrm>
            <a:off x="425669" y="504782"/>
            <a:ext cx="10972800" cy="735660"/>
          </a:xfrm>
        </p:spPr>
        <p:txBody>
          <a:bodyPr/>
          <a:lstStyle/>
          <a:p>
            <a:r>
              <a:rPr lang="en-US" dirty="0">
                <a:solidFill>
                  <a:srgbClr val="F36C21"/>
                </a:solidFill>
              </a:rPr>
              <a:t>Global guidelines for community practitioners</a:t>
            </a:r>
          </a:p>
        </p:txBody>
      </p:sp>
      <p:sp>
        <p:nvSpPr>
          <p:cNvPr id="4" name="Content Placeholder 3">
            <a:extLst>
              <a:ext uri="{FF2B5EF4-FFF2-40B4-BE49-F238E27FC236}">
                <a16:creationId xmlns:a16="http://schemas.microsoft.com/office/drawing/2014/main" id="{593745DC-2CA7-3D49-9498-E419049193D3}"/>
              </a:ext>
            </a:extLst>
          </p:cNvPr>
          <p:cNvSpPr>
            <a:spLocks noGrp="1"/>
          </p:cNvSpPr>
          <p:nvPr>
            <p:ph idx="1"/>
          </p:nvPr>
        </p:nvSpPr>
        <p:spPr>
          <a:xfrm>
            <a:off x="425669" y="1240442"/>
            <a:ext cx="12104998" cy="5457446"/>
          </a:xfrm>
        </p:spPr>
        <p:txBody>
          <a:bodyPr>
            <a:normAutofit/>
          </a:bodyPr>
          <a:lstStyle/>
          <a:p>
            <a:r>
              <a:rPr lang="en-US" dirty="0"/>
              <a:t>WHO and UNICEF global care guidelines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sz="1200" dirty="0"/>
          </a:p>
          <a:p>
            <a:r>
              <a:rPr lang="en-US" dirty="0"/>
              <a:t>Other guidelines on nurturing care for small &amp; sick newborns: forthcoming</a:t>
            </a:r>
          </a:p>
          <a:p>
            <a:endParaRPr lang="en-US" dirty="0"/>
          </a:p>
        </p:txBody>
      </p:sp>
      <p:pic>
        <p:nvPicPr>
          <p:cNvPr id="11" name="Picture 10" descr="A screenshot of a social media post&#10;&#10;Description automatically generated">
            <a:extLst>
              <a:ext uri="{FF2B5EF4-FFF2-40B4-BE49-F238E27FC236}">
                <a16:creationId xmlns:a16="http://schemas.microsoft.com/office/drawing/2014/main" id="{9D007C09-77FD-FF42-BECC-49E29C24C9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904" y="1865958"/>
            <a:ext cx="2651011" cy="38575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23A9DEB-532C-5143-BA9F-5653F37A03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5271" y="1865957"/>
            <a:ext cx="2876064" cy="3857509"/>
          </a:xfrm>
          <a:prstGeom prst="rect">
            <a:avLst/>
          </a:prstGeom>
        </p:spPr>
      </p:pic>
      <p:pic>
        <p:nvPicPr>
          <p:cNvPr id="15" name="Picture 14" descr="A screenshot of a newspaper&#10;&#10;Description automatically generated">
            <a:extLst>
              <a:ext uri="{FF2B5EF4-FFF2-40B4-BE49-F238E27FC236}">
                <a16:creationId xmlns:a16="http://schemas.microsoft.com/office/drawing/2014/main" id="{15AFCF9A-F2DE-5D44-A9CD-2699BC52C3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4401" y="1880533"/>
            <a:ext cx="2574371" cy="3805995"/>
          </a:xfrm>
          <a:prstGeom prst="rect">
            <a:avLst/>
          </a:prstGeom>
        </p:spPr>
      </p:pic>
      <p:pic>
        <p:nvPicPr>
          <p:cNvPr id="17" name="Picture 16" descr="A person standing in front of a crowd&#10;&#10;Description automatically generated">
            <a:extLst>
              <a:ext uri="{FF2B5EF4-FFF2-40B4-BE49-F238E27FC236}">
                <a16:creationId xmlns:a16="http://schemas.microsoft.com/office/drawing/2014/main" id="{E8D20D6C-D8BC-9147-A3EA-26C0337A52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5515" y="1880533"/>
            <a:ext cx="2751883" cy="3805995"/>
          </a:xfrm>
          <a:prstGeom prst="rect">
            <a:avLst/>
          </a:prstGeom>
          <a:ln>
            <a:solidFill>
              <a:schemeClr val="tx1"/>
            </a:solidFill>
          </a:ln>
        </p:spPr>
      </p:pic>
    </p:spTree>
    <p:extLst>
      <p:ext uri="{BB962C8B-B14F-4D97-AF65-F5344CB8AC3E}">
        <p14:creationId xmlns:p14="http://schemas.microsoft.com/office/powerpoint/2010/main" val="246026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B8F69-804E-8B4B-BB6E-3164B754541C}"/>
              </a:ext>
            </a:extLst>
          </p:cNvPr>
          <p:cNvSpPr>
            <a:spLocks noGrp="1"/>
          </p:cNvSpPr>
          <p:nvPr>
            <p:ph type="sldNum" sz="quarter" idx="11"/>
          </p:nvPr>
        </p:nvSpPr>
        <p:spPr/>
        <p:txBody>
          <a:bodyPr/>
          <a:lstStyle/>
          <a:p>
            <a:pPr defTabSz="457200"/>
            <a:fld id="{034CC2BF-4885-3349-88F7-B6349E61BE5A}" type="slidenum">
              <a:rPr lang="en-US" smtClean="0"/>
              <a:pPr defTabSz="457200"/>
              <a:t>24</a:t>
            </a:fld>
            <a:endParaRPr lang="en-US" dirty="0"/>
          </a:p>
        </p:txBody>
      </p:sp>
      <p:sp>
        <p:nvSpPr>
          <p:cNvPr id="3" name="Title 2">
            <a:extLst>
              <a:ext uri="{FF2B5EF4-FFF2-40B4-BE49-F238E27FC236}">
                <a16:creationId xmlns:a16="http://schemas.microsoft.com/office/drawing/2014/main" id="{9A833E67-73C5-8840-8F09-413BF0CC661F}"/>
              </a:ext>
            </a:extLst>
          </p:cNvPr>
          <p:cNvSpPr>
            <a:spLocks noGrp="1"/>
          </p:cNvSpPr>
          <p:nvPr>
            <p:ph type="title"/>
          </p:nvPr>
        </p:nvSpPr>
        <p:spPr/>
        <p:txBody>
          <a:bodyPr/>
          <a:lstStyle/>
          <a:p>
            <a:r>
              <a:rPr lang="en-US" dirty="0">
                <a:solidFill>
                  <a:srgbClr val="F36C21"/>
                </a:solidFill>
              </a:rPr>
              <a:t>Conclusion</a:t>
            </a:r>
          </a:p>
        </p:txBody>
      </p:sp>
      <p:sp>
        <p:nvSpPr>
          <p:cNvPr id="4" name="Content Placeholder 3">
            <a:extLst>
              <a:ext uri="{FF2B5EF4-FFF2-40B4-BE49-F238E27FC236}">
                <a16:creationId xmlns:a16="http://schemas.microsoft.com/office/drawing/2014/main" id="{32440733-3AE7-3448-9D8E-D2862ED96C7B}"/>
              </a:ext>
            </a:extLst>
          </p:cNvPr>
          <p:cNvSpPr>
            <a:spLocks noGrp="1"/>
          </p:cNvSpPr>
          <p:nvPr>
            <p:ph idx="1"/>
          </p:nvPr>
        </p:nvSpPr>
        <p:spPr>
          <a:xfrm>
            <a:off x="425668" y="1527984"/>
            <a:ext cx="11592161" cy="3942088"/>
          </a:xfrm>
        </p:spPr>
        <p:txBody>
          <a:bodyPr>
            <a:normAutofit lnSpcReduction="10000"/>
          </a:bodyPr>
          <a:lstStyle/>
          <a:p>
            <a:r>
              <a:rPr lang="en-US" dirty="0" err="1"/>
              <a:t>Programmes</a:t>
            </a:r>
            <a:r>
              <a:rPr lang="en-US" dirty="0"/>
              <a:t> are needed to integrate early childhood development </a:t>
            </a:r>
            <a:br>
              <a:rPr lang="en-US" dirty="0"/>
            </a:br>
            <a:r>
              <a:rPr lang="en-US" dirty="0"/>
              <a:t>with interventions in the first 1000 days</a:t>
            </a:r>
          </a:p>
          <a:p>
            <a:pPr marL="0" indent="0">
              <a:buNone/>
            </a:pPr>
            <a:endParaRPr lang="en-US" dirty="0"/>
          </a:p>
          <a:p>
            <a:r>
              <a:rPr lang="en-US" dirty="0"/>
              <a:t>Support the newborn and family through early detection of disability </a:t>
            </a:r>
            <a:br>
              <a:rPr lang="en-US" dirty="0"/>
            </a:br>
            <a:r>
              <a:rPr lang="en-US" dirty="0"/>
              <a:t>or developmental delay and routine follow-up</a:t>
            </a:r>
          </a:p>
          <a:p>
            <a:endParaRPr lang="en-US" dirty="0"/>
          </a:p>
          <a:p>
            <a:r>
              <a:rPr lang="en-US" dirty="0"/>
              <a:t>Prioritize developmentally supportive care to improve outcomes for newborns: foster a </a:t>
            </a:r>
            <a:r>
              <a:rPr lang="en-US" dirty="0">
                <a:solidFill>
                  <a:srgbClr val="F36C21"/>
                </a:solidFill>
              </a:rPr>
              <a:t>family-</a:t>
            </a:r>
            <a:r>
              <a:rPr lang="en-US" dirty="0" err="1">
                <a:solidFill>
                  <a:srgbClr val="F36C21"/>
                </a:solidFill>
              </a:rPr>
              <a:t>centred</a:t>
            </a:r>
            <a:r>
              <a:rPr lang="en-US" dirty="0">
                <a:solidFill>
                  <a:srgbClr val="F36C21"/>
                </a:solidFill>
              </a:rPr>
              <a:t>, nurturing, supportive sensory environment</a:t>
            </a:r>
          </a:p>
          <a:p>
            <a:endParaRPr lang="en-US" dirty="0">
              <a:solidFill>
                <a:srgbClr val="F36C21"/>
              </a:solidFill>
            </a:endParaRPr>
          </a:p>
          <a:p>
            <a:endParaRPr lang="en-US" dirty="0">
              <a:solidFill>
                <a:srgbClr val="F36C21"/>
              </a:solidFill>
            </a:endParaRPr>
          </a:p>
          <a:p>
            <a:endParaRPr lang="en-US" dirty="0"/>
          </a:p>
          <a:p>
            <a:endParaRPr lang="en-US" dirty="0"/>
          </a:p>
          <a:p>
            <a:endParaRPr lang="en-US" dirty="0"/>
          </a:p>
        </p:txBody>
      </p:sp>
      <p:sp>
        <p:nvSpPr>
          <p:cNvPr id="5" name="TextBox 4">
            <a:extLst>
              <a:ext uri="{FF2B5EF4-FFF2-40B4-BE49-F238E27FC236}">
                <a16:creationId xmlns:a16="http://schemas.microsoft.com/office/drawing/2014/main" id="{2D55E07A-7EC4-194C-8256-353B0CC16F30}"/>
              </a:ext>
            </a:extLst>
          </p:cNvPr>
          <p:cNvSpPr txBox="1"/>
          <p:nvPr/>
        </p:nvSpPr>
        <p:spPr>
          <a:xfrm>
            <a:off x="0" y="5432924"/>
            <a:ext cx="12192000" cy="492443"/>
          </a:xfrm>
          <a:prstGeom prst="rect">
            <a:avLst/>
          </a:prstGeom>
          <a:solidFill>
            <a:srgbClr val="F36C21"/>
          </a:solidFill>
        </p:spPr>
        <p:txBody>
          <a:bodyPr wrap="square" rtlCol="0">
            <a:spAutoFit/>
          </a:bodyPr>
          <a:lstStyle/>
          <a:p>
            <a:pPr lvl="0" algn="ctr" defTabSz="457200">
              <a:spcBef>
                <a:spcPct val="20000"/>
              </a:spcBef>
            </a:pPr>
            <a:r>
              <a:rPr lang="en-US" sz="2600" b="1" dirty="0">
                <a:solidFill>
                  <a:schemeClr val="bg1"/>
                </a:solidFill>
                <a:latin typeface="Helvetica" pitchFamily="2" charset="0"/>
              </a:rPr>
              <a:t>With the right care, small and sick newborns </a:t>
            </a:r>
            <a:r>
              <a:rPr lang="en-US" sz="2600" b="1" i="1" dirty="0">
                <a:solidFill>
                  <a:schemeClr val="bg1"/>
                </a:solidFill>
                <a:effectLst>
                  <a:outerShdw blurRad="50800" dist="38100" dir="2700000" algn="tl" rotWithShape="0">
                    <a:prstClr val="black">
                      <a:alpha val="40000"/>
                    </a:prstClr>
                  </a:outerShdw>
                </a:effectLst>
                <a:latin typeface="Helvetica" pitchFamily="2" charset="0"/>
              </a:rPr>
              <a:t>can</a:t>
            </a:r>
            <a:r>
              <a:rPr lang="en-US" sz="2600" b="1" i="1" dirty="0">
                <a:solidFill>
                  <a:schemeClr val="bg1"/>
                </a:solidFill>
                <a:latin typeface="Helvetica" pitchFamily="2" charset="0"/>
              </a:rPr>
              <a:t> </a:t>
            </a:r>
            <a:r>
              <a:rPr lang="en-US" sz="2600" b="1" dirty="0">
                <a:solidFill>
                  <a:schemeClr val="bg1"/>
                </a:solidFill>
                <a:latin typeface="Helvetica" pitchFamily="2" charset="0"/>
              </a:rPr>
              <a:t>survive and thrive.</a:t>
            </a:r>
          </a:p>
        </p:txBody>
      </p:sp>
    </p:spTree>
    <p:extLst>
      <p:ext uri="{BB962C8B-B14F-4D97-AF65-F5344CB8AC3E}">
        <p14:creationId xmlns:p14="http://schemas.microsoft.com/office/powerpoint/2010/main" val="15046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34DE2C-3022-6E4B-9E4F-CDB4AF362723}"/>
              </a:ext>
            </a:extLst>
          </p:cNvPr>
          <p:cNvSpPr txBox="1"/>
          <p:nvPr/>
        </p:nvSpPr>
        <p:spPr>
          <a:xfrm>
            <a:off x="0" y="6457969"/>
            <a:ext cx="12192000" cy="457200"/>
          </a:xfrm>
          <a:prstGeom prst="rect">
            <a:avLst/>
          </a:prstGeom>
          <a:solidFill>
            <a:srgbClr val="00AEEF"/>
          </a:solidFill>
          <a:ln>
            <a:noFill/>
          </a:ln>
        </p:spPr>
        <p:txBody>
          <a:bodyPr wrap="square" rtlCol="0">
            <a:spAutoFit/>
          </a:bodyPr>
          <a:lstStyle/>
          <a:p>
            <a:pPr algn="ctr"/>
            <a:r>
              <a:rPr lang="en-US" b="1" dirty="0">
                <a:solidFill>
                  <a:schemeClr val="bg1"/>
                </a:solidFill>
                <a:latin typeface="Helvetica" pitchFamily="2" charset="0"/>
              </a:rPr>
              <a:t>Access report at: </a:t>
            </a:r>
            <a:r>
              <a:rPr lang="en-GB" b="1" dirty="0">
                <a:solidFill>
                  <a:schemeClr val="bg1"/>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bit.ly/care4everynewborn </a:t>
            </a:r>
            <a:endParaRPr lang="en-US" sz="1700" b="1" dirty="0">
              <a:solidFill>
                <a:schemeClr val="bg1"/>
              </a:solidFill>
              <a:highlight>
                <a:srgbClr val="FFFF00"/>
              </a:highlight>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4223F43-10DF-A942-94C6-43245CC2D990}"/>
              </a:ext>
            </a:extLst>
          </p:cNvPr>
          <p:cNvSpPr>
            <a:spLocks noGrp="1"/>
          </p:cNvSpPr>
          <p:nvPr>
            <p:ph type="sldNum" sz="quarter" idx="11"/>
          </p:nvPr>
        </p:nvSpPr>
        <p:spPr/>
        <p:txBody>
          <a:bodyPr/>
          <a:lstStyle/>
          <a:p>
            <a:pPr defTabSz="457200"/>
            <a:fld id="{034CC2BF-4885-3349-88F7-B6349E61BE5A}" type="slidenum">
              <a:rPr lang="en-US" smtClean="0"/>
              <a:pPr defTabSz="457200"/>
              <a:t>25</a:t>
            </a:fld>
            <a:endParaRPr lang="en-US" dirty="0"/>
          </a:p>
        </p:txBody>
      </p:sp>
      <p:sp>
        <p:nvSpPr>
          <p:cNvPr id="11" name="TextBox 10">
            <a:extLst>
              <a:ext uri="{FF2B5EF4-FFF2-40B4-BE49-F238E27FC236}">
                <a16:creationId xmlns:a16="http://schemas.microsoft.com/office/drawing/2014/main" id="{CB1BF1FD-836F-2E4C-A678-9AD72C0EBE8B}"/>
              </a:ext>
            </a:extLst>
          </p:cNvPr>
          <p:cNvSpPr txBox="1"/>
          <p:nvPr/>
        </p:nvSpPr>
        <p:spPr>
          <a:xfrm>
            <a:off x="390862" y="1353535"/>
            <a:ext cx="11485321" cy="2893100"/>
          </a:xfrm>
          <a:prstGeom prst="rect">
            <a:avLst/>
          </a:prstGeom>
          <a:noFill/>
        </p:spPr>
        <p:txBody>
          <a:bodyPr wrap="square" rtlCol="0">
            <a:spAutoFit/>
          </a:bodyPr>
          <a:lstStyle/>
          <a:p>
            <a:pPr algn="ctr" defTabSz="457200">
              <a:spcBef>
                <a:spcPct val="20000"/>
              </a:spcBef>
            </a:pPr>
            <a:r>
              <a:rPr lang="en-US" sz="2600" b="1" dirty="0">
                <a:solidFill>
                  <a:srgbClr val="00AEEF"/>
                </a:solidFill>
                <a:latin typeface="Helvetica" pitchFamily="2" charset="0"/>
              </a:rPr>
              <a:t>Join the Small and Sick Newborn Care Community of Practice </a:t>
            </a:r>
          </a:p>
          <a:p>
            <a:pPr algn="ctr" defTabSz="457200">
              <a:spcBef>
                <a:spcPct val="20000"/>
              </a:spcBef>
            </a:pPr>
            <a:r>
              <a:rPr lang="en-US" sz="2600" b="1" dirty="0">
                <a:latin typeface="Helvetica" pitchFamily="2" charset="0"/>
              </a:rPr>
              <a:t>You can register at </a:t>
            </a:r>
            <a:r>
              <a:rPr lang="en-GB" sz="2600" b="1" dirty="0">
                <a:latin typeface="Helvetica" panose="020B0604020202020204" pitchFamily="34" charset="0"/>
                <a:cs typeface="Helvetica" panose="020B0604020202020204" pitchFamily="34" charset="0"/>
                <a:hlinkClick r:id="rId4"/>
              </a:rPr>
              <a:t>https://ibpnetwork.org/topics/14356</a:t>
            </a:r>
            <a:endParaRPr lang="en-GB" sz="2600" b="1" dirty="0">
              <a:latin typeface="Helvetica" panose="020B0604020202020204" pitchFamily="34" charset="0"/>
              <a:cs typeface="Helvetica" panose="020B0604020202020204" pitchFamily="34" charset="0"/>
            </a:endParaRPr>
          </a:p>
          <a:p>
            <a:pPr algn="ctr" defTabSz="457200">
              <a:spcBef>
                <a:spcPct val="20000"/>
              </a:spcBef>
            </a:pPr>
            <a:r>
              <a:rPr lang="en-GB" sz="2600" b="1" dirty="0">
                <a:latin typeface="Helvetica" panose="020B0604020202020204" pitchFamily="34" charset="0"/>
                <a:cs typeface="Helvetica" panose="020B0604020202020204" pitchFamily="34" charset="0"/>
              </a:rPr>
              <a:t>and click on “request invitation"</a:t>
            </a:r>
          </a:p>
          <a:p>
            <a:pPr lvl="0" defTabSz="457200">
              <a:spcBef>
                <a:spcPct val="20000"/>
              </a:spcBef>
            </a:pPr>
            <a:endParaRPr lang="en-US" sz="2600" b="1" dirty="0">
              <a:solidFill>
                <a:srgbClr val="00AEEF"/>
              </a:solidFill>
              <a:latin typeface="Helvetica" pitchFamily="2" charset="0"/>
            </a:endParaRPr>
          </a:p>
          <a:p>
            <a:pPr lvl="1" defTabSz="457200">
              <a:spcBef>
                <a:spcPct val="20000"/>
              </a:spcBef>
            </a:pPr>
            <a:endParaRPr lang="en-US" sz="2600" b="1" dirty="0">
              <a:latin typeface="Helvetica" pitchFamily="2" charset="0"/>
            </a:endParaRPr>
          </a:p>
          <a:p>
            <a:pPr lvl="0" algn="ctr" defTabSz="457200">
              <a:spcBef>
                <a:spcPct val="20000"/>
              </a:spcBef>
            </a:pPr>
            <a:r>
              <a:rPr lang="en-US" sz="2400" b="1" dirty="0">
                <a:latin typeface="Helvetica" pitchFamily="2" charset="0"/>
              </a:rPr>
              <a:t>SSNC </a:t>
            </a:r>
            <a:r>
              <a:rPr lang="en-US" sz="2400" b="1" dirty="0" err="1">
                <a:latin typeface="Helvetica" pitchFamily="2" charset="0"/>
              </a:rPr>
              <a:t>CoP</a:t>
            </a:r>
            <a:r>
              <a:rPr lang="en-US" sz="2400" b="1" dirty="0">
                <a:latin typeface="Helvetica" pitchFamily="2" charset="0"/>
              </a:rPr>
              <a:t> is hosted by WHO </a:t>
            </a:r>
            <a:r>
              <a:rPr lang="en-US" sz="2400" b="1" dirty="0" err="1">
                <a:latin typeface="Helvetica" pitchFamily="2" charset="0"/>
              </a:rPr>
              <a:t>ibp</a:t>
            </a:r>
            <a:r>
              <a:rPr lang="en-US" sz="2400" b="1" dirty="0">
                <a:latin typeface="Helvetica" pitchFamily="2" charset="0"/>
              </a:rPr>
              <a:t> network</a:t>
            </a:r>
          </a:p>
        </p:txBody>
      </p:sp>
    </p:spTree>
    <p:extLst>
      <p:ext uri="{BB962C8B-B14F-4D97-AF65-F5344CB8AC3E}">
        <p14:creationId xmlns:p14="http://schemas.microsoft.com/office/powerpoint/2010/main" val="15130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69A7F-0D65-485B-998F-0038EAD47053}"/>
              </a:ext>
            </a:extLst>
          </p:cNvPr>
          <p:cNvSpPr>
            <a:spLocks noGrp="1"/>
          </p:cNvSpPr>
          <p:nvPr>
            <p:ph type="sldNum" sz="quarter" idx="11"/>
          </p:nvPr>
        </p:nvSpPr>
        <p:spPr/>
        <p:txBody>
          <a:bodyPr/>
          <a:lstStyle/>
          <a:p>
            <a:pPr defTabSz="457200"/>
            <a:fld id="{034CC2BF-4885-3349-88F7-B6349E61BE5A}" type="slidenum">
              <a:rPr lang="en-US" smtClean="0"/>
              <a:pPr defTabSz="457200"/>
              <a:t>26</a:t>
            </a:fld>
            <a:endParaRPr lang="en-US" dirty="0"/>
          </a:p>
        </p:txBody>
      </p:sp>
      <p:sp>
        <p:nvSpPr>
          <p:cNvPr id="3" name="Title 2">
            <a:extLst>
              <a:ext uri="{FF2B5EF4-FFF2-40B4-BE49-F238E27FC236}">
                <a16:creationId xmlns:a16="http://schemas.microsoft.com/office/drawing/2014/main" id="{DD416F02-F5E0-4B50-B9C8-1F4B40015782}"/>
              </a:ext>
            </a:extLst>
          </p:cNvPr>
          <p:cNvSpPr>
            <a:spLocks noGrp="1"/>
          </p:cNvSpPr>
          <p:nvPr>
            <p:ph type="title"/>
          </p:nvPr>
        </p:nvSpPr>
        <p:spPr>
          <a:xfrm>
            <a:off x="425669" y="664894"/>
            <a:ext cx="10972800" cy="735660"/>
          </a:xfrm>
        </p:spPr>
        <p:txBody>
          <a:bodyPr>
            <a:normAutofit fontScale="90000"/>
          </a:bodyPr>
          <a:lstStyle/>
          <a:p>
            <a:br>
              <a:rPr lang="en-US" sz="3100" dirty="0">
                <a:solidFill>
                  <a:srgbClr val="008445"/>
                </a:solidFill>
              </a:rPr>
            </a:br>
            <a:r>
              <a:rPr lang="en-US" sz="3100" dirty="0">
                <a:solidFill>
                  <a:srgbClr val="F36C21"/>
                </a:solidFill>
              </a:rPr>
              <a:t>COVID-19 pandemic Effect on Early Childhood Development</a:t>
            </a:r>
            <a:br>
              <a:rPr lang="en-US" dirty="0">
                <a:solidFill>
                  <a:srgbClr val="F36C21"/>
                </a:solidFill>
              </a:rPr>
            </a:br>
            <a:endParaRPr lang="en-US" dirty="0">
              <a:solidFill>
                <a:srgbClr val="F36C21"/>
              </a:solidFill>
            </a:endParaRPr>
          </a:p>
        </p:txBody>
      </p:sp>
      <p:sp>
        <p:nvSpPr>
          <p:cNvPr id="4" name="Content Placeholder 3">
            <a:extLst>
              <a:ext uri="{FF2B5EF4-FFF2-40B4-BE49-F238E27FC236}">
                <a16:creationId xmlns:a16="http://schemas.microsoft.com/office/drawing/2014/main" id="{89B3F05B-380F-4142-A57D-9CAC237ED696}"/>
              </a:ext>
            </a:extLst>
          </p:cNvPr>
          <p:cNvSpPr>
            <a:spLocks noGrp="1"/>
          </p:cNvSpPr>
          <p:nvPr>
            <p:ph idx="1"/>
          </p:nvPr>
        </p:nvSpPr>
        <p:spPr>
          <a:xfrm>
            <a:off x="425669" y="1565562"/>
            <a:ext cx="11491676" cy="3860548"/>
          </a:xfrm>
        </p:spPr>
        <p:txBody>
          <a:bodyPr>
            <a:normAutofit/>
          </a:bodyPr>
          <a:lstStyle/>
          <a:p>
            <a:r>
              <a:rPr lang="en-US" dirty="0">
                <a:solidFill>
                  <a:srgbClr val="333333"/>
                </a:solidFill>
              </a:rPr>
              <a:t>Economic and structural impacts:</a:t>
            </a:r>
          </a:p>
          <a:p>
            <a:pPr lvl="1"/>
            <a:r>
              <a:rPr lang="en-US" dirty="0">
                <a:solidFill>
                  <a:srgbClr val="333333"/>
                </a:solidFill>
              </a:rPr>
              <a:t>Rises in poverty and food insecurity, loss of caregivers, and reduced access and use of health care</a:t>
            </a:r>
          </a:p>
          <a:p>
            <a:pPr lvl="1"/>
            <a:endParaRPr lang="en-US" dirty="0">
              <a:solidFill>
                <a:srgbClr val="333333"/>
              </a:solidFill>
            </a:endParaRPr>
          </a:p>
          <a:p>
            <a:r>
              <a:rPr lang="en-US" dirty="0"/>
              <a:t>Social and psychological impacts:</a:t>
            </a:r>
          </a:p>
          <a:p>
            <a:pPr lvl="1"/>
            <a:r>
              <a:rPr lang="en-US" dirty="0"/>
              <a:t>Stress and depression experienced by caregivers, undermining their ability to provide consistent nurturing care</a:t>
            </a:r>
          </a:p>
          <a:p>
            <a:r>
              <a:rPr lang="en-US" dirty="0">
                <a:solidFill>
                  <a:srgbClr val="333333"/>
                </a:solidFill>
              </a:rPr>
              <a:t>Impact is on entire life course of the child, but also future generations</a:t>
            </a:r>
            <a:endParaRPr lang="en-US" dirty="0">
              <a:solidFill>
                <a:srgbClr val="333333"/>
              </a:solidFill>
              <a:latin typeface="Helvetica Neue"/>
            </a:endParaRPr>
          </a:p>
          <a:p>
            <a:endParaRPr lang="en-US" dirty="0"/>
          </a:p>
        </p:txBody>
      </p:sp>
      <p:sp>
        <p:nvSpPr>
          <p:cNvPr id="6" name="TextBox 5">
            <a:extLst>
              <a:ext uri="{FF2B5EF4-FFF2-40B4-BE49-F238E27FC236}">
                <a16:creationId xmlns:a16="http://schemas.microsoft.com/office/drawing/2014/main" id="{685F67C9-38BB-4308-AD49-1925F610E07C}"/>
              </a:ext>
            </a:extLst>
          </p:cNvPr>
          <p:cNvSpPr txBox="1"/>
          <p:nvPr/>
        </p:nvSpPr>
        <p:spPr>
          <a:xfrm>
            <a:off x="369017" y="5681482"/>
            <a:ext cx="10972800" cy="769441"/>
          </a:xfrm>
          <a:prstGeom prst="rect">
            <a:avLst/>
          </a:prstGeom>
          <a:noFill/>
        </p:spPr>
        <p:txBody>
          <a:bodyPr wrap="square" rtlCol="0">
            <a:spAutoFit/>
          </a:bodyPr>
          <a:lstStyle/>
          <a:p>
            <a:r>
              <a:rPr lang="en-US" sz="1100" dirty="0" err="1"/>
              <a:t>Stenz</a:t>
            </a:r>
            <a:r>
              <a:rPr lang="en-US" sz="1100" dirty="0"/>
              <a:t>, L., Schechter, D.S., </a:t>
            </a:r>
            <a:r>
              <a:rPr lang="en-US" sz="1100" dirty="0" err="1"/>
              <a:t>Serpa</a:t>
            </a:r>
            <a:r>
              <a:rPr lang="en-US" sz="1100" dirty="0"/>
              <a:t>, S.R., and </a:t>
            </a:r>
            <a:r>
              <a:rPr lang="en-US" sz="1100" dirty="0" err="1"/>
              <a:t>Paoloni-Giacobino</a:t>
            </a:r>
            <a:r>
              <a:rPr lang="en-US" sz="1100" dirty="0"/>
              <a:t>, A. </a:t>
            </a:r>
            <a:r>
              <a:rPr lang="en-US" sz="1100" b="1" dirty="0"/>
              <a:t>Intergenerational transmission of DNA methylation signatures associated with early life stress. </a:t>
            </a:r>
            <a:r>
              <a:rPr lang="en-US" sz="1100" i="1" dirty="0"/>
              <a:t>Current genomics</a:t>
            </a:r>
            <a:r>
              <a:rPr lang="en-US" sz="1100" dirty="0"/>
              <a:t>. 2018; 19: 665–675</a:t>
            </a:r>
          </a:p>
          <a:p>
            <a:r>
              <a:rPr lang="en-US" sz="1100" dirty="0"/>
              <a:t>Effects of the Global COVID-19 Pandemic on Early Childhood Development: Short- and Long-Term Risks and Mitigating Program and Policy </a:t>
            </a:r>
            <a:r>
              <a:rPr lang="en-US" sz="1100" dirty="0" err="1"/>
              <a:t>Actions.</a:t>
            </a:r>
            <a:r>
              <a:rPr lang="en-US" sz="1100" dirty="0" err="1">
                <a:hlinkClick r:id="rId3"/>
              </a:rPr>
              <a:t>https</a:t>
            </a:r>
            <a:r>
              <a:rPr lang="en-US" sz="1100" dirty="0">
                <a:hlinkClick r:id="rId3"/>
              </a:rPr>
              <a:t>://www.jpeds.com/article/S0022-3476(20)30606-5/fulltext</a:t>
            </a:r>
            <a:endParaRPr lang="en-US" sz="1100" dirty="0"/>
          </a:p>
        </p:txBody>
      </p:sp>
    </p:spTree>
    <p:extLst>
      <p:ext uri="{BB962C8B-B14F-4D97-AF65-F5344CB8AC3E}">
        <p14:creationId xmlns:p14="http://schemas.microsoft.com/office/powerpoint/2010/main" val="107717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0D7F64-2536-4EC4-8604-64FDCA8F38E1}"/>
              </a:ext>
            </a:extLst>
          </p:cNvPr>
          <p:cNvSpPr>
            <a:spLocks noGrp="1"/>
          </p:cNvSpPr>
          <p:nvPr>
            <p:ph type="sldNum" sz="quarter" idx="11"/>
          </p:nvPr>
        </p:nvSpPr>
        <p:spPr/>
        <p:txBody>
          <a:bodyPr/>
          <a:lstStyle/>
          <a:p>
            <a:pPr defTabSz="457200"/>
            <a:fld id="{034CC2BF-4885-3349-88F7-B6349E61BE5A}" type="slidenum">
              <a:rPr lang="en-US" smtClean="0"/>
              <a:pPr defTabSz="457200"/>
              <a:t>27</a:t>
            </a:fld>
            <a:endParaRPr lang="en-US" dirty="0"/>
          </a:p>
        </p:txBody>
      </p:sp>
      <p:sp>
        <p:nvSpPr>
          <p:cNvPr id="3" name="Title 2">
            <a:extLst>
              <a:ext uri="{FF2B5EF4-FFF2-40B4-BE49-F238E27FC236}">
                <a16:creationId xmlns:a16="http://schemas.microsoft.com/office/drawing/2014/main" id="{CC9A4C7C-7604-4FE0-905C-7CC42FF89939}"/>
              </a:ext>
            </a:extLst>
          </p:cNvPr>
          <p:cNvSpPr>
            <a:spLocks noGrp="1"/>
          </p:cNvSpPr>
          <p:nvPr>
            <p:ph type="title"/>
          </p:nvPr>
        </p:nvSpPr>
        <p:spPr>
          <a:xfrm>
            <a:off x="130628" y="664894"/>
            <a:ext cx="11719501" cy="735660"/>
          </a:xfrm>
        </p:spPr>
        <p:txBody>
          <a:bodyPr>
            <a:noAutofit/>
          </a:bodyPr>
          <a:lstStyle/>
          <a:p>
            <a:r>
              <a:rPr lang="en-US" dirty="0">
                <a:solidFill>
                  <a:srgbClr val="F36C21"/>
                </a:solidFill>
              </a:rPr>
              <a:t>Ways to Support Nurturing Care during COVID-19:Responsive Care Giving, Health and Nutrition</a:t>
            </a:r>
          </a:p>
        </p:txBody>
      </p:sp>
      <p:sp>
        <p:nvSpPr>
          <p:cNvPr id="4" name="Content Placeholder 3">
            <a:extLst>
              <a:ext uri="{FF2B5EF4-FFF2-40B4-BE49-F238E27FC236}">
                <a16:creationId xmlns:a16="http://schemas.microsoft.com/office/drawing/2014/main" id="{E7848DD2-C442-415A-8483-E0DAFA1676A9}"/>
              </a:ext>
            </a:extLst>
          </p:cNvPr>
          <p:cNvSpPr>
            <a:spLocks noGrp="1"/>
          </p:cNvSpPr>
          <p:nvPr>
            <p:ph idx="1"/>
          </p:nvPr>
        </p:nvSpPr>
        <p:spPr>
          <a:xfrm>
            <a:off x="425670" y="1720961"/>
            <a:ext cx="7683350" cy="4650915"/>
          </a:xfrm>
        </p:spPr>
        <p:txBody>
          <a:bodyPr>
            <a:normAutofit fontScale="92500"/>
          </a:bodyPr>
          <a:lstStyle/>
          <a:p>
            <a:r>
              <a:rPr lang="en-US" dirty="0"/>
              <a:t>Promote family-centered care during delivery, hospitalization and after-home care. </a:t>
            </a:r>
          </a:p>
          <a:p>
            <a:r>
              <a:rPr lang="en-US" dirty="0"/>
              <a:t>Provide pregnant women/new mothers counselling on health/breastfeeding/care during COVID-19</a:t>
            </a:r>
          </a:p>
          <a:p>
            <a:r>
              <a:rPr lang="en-US" dirty="0"/>
              <a:t>Use health and nutrition platforms to deliver messages on coping, parenting and early stimulation </a:t>
            </a:r>
          </a:p>
          <a:p>
            <a:r>
              <a:rPr lang="en-US" dirty="0"/>
              <a:t>Promote family handwashing and hygiene</a:t>
            </a:r>
          </a:p>
          <a:p>
            <a:r>
              <a:rPr lang="en-US" dirty="0"/>
              <a:t>Emergency food delivery, including micronutrient and ready-to-use therapeutic food supplements for pregnant women and young children </a:t>
            </a:r>
          </a:p>
          <a:p>
            <a:pPr>
              <a:buFont typeface="Arial" panose="020B0604020202020204" pitchFamily="34" charset="0"/>
              <a:buChar char="•"/>
            </a:pPr>
            <a:endParaRPr lang="en-US" dirty="0"/>
          </a:p>
        </p:txBody>
      </p:sp>
      <p:pic>
        <p:nvPicPr>
          <p:cNvPr id="7" name="Content Placeholder 4">
            <a:extLst>
              <a:ext uri="{FF2B5EF4-FFF2-40B4-BE49-F238E27FC236}">
                <a16:creationId xmlns:a16="http://schemas.microsoft.com/office/drawing/2014/main" id="{2993B0F5-9506-4716-AEBE-20C3338871B6}"/>
              </a:ext>
            </a:extLst>
          </p:cNvPr>
          <p:cNvPicPr>
            <a:picLocks noChangeAspect="1"/>
          </p:cNvPicPr>
          <p:nvPr/>
        </p:nvPicPr>
        <p:blipFill rotWithShape="1">
          <a:blip r:embed="rId3"/>
          <a:srcRect t="6919" r="2" b="2"/>
          <a:stretch/>
        </p:blipFill>
        <p:spPr>
          <a:xfrm>
            <a:off x="8109020" y="1510094"/>
            <a:ext cx="4082980" cy="4496658"/>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252587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2AE35-70C9-4508-9617-C9CCE28E9599}"/>
              </a:ext>
            </a:extLst>
          </p:cNvPr>
          <p:cNvSpPr>
            <a:spLocks noGrp="1"/>
          </p:cNvSpPr>
          <p:nvPr>
            <p:ph type="sldNum" sz="quarter" idx="11"/>
          </p:nvPr>
        </p:nvSpPr>
        <p:spPr/>
        <p:txBody>
          <a:bodyPr/>
          <a:lstStyle/>
          <a:p>
            <a:pPr defTabSz="457200"/>
            <a:fld id="{034CC2BF-4885-3349-88F7-B6349E61BE5A}" type="slidenum">
              <a:rPr lang="en-US" smtClean="0"/>
              <a:pPr defTabSz="457200"/>
              <a:t>28</a:t>
            </a:fld>
            <a:endParaRPr lang="en-US" dirty="0"/>
          </a:p>
        </p:txBody>
      </p:sp>
      <p:sp>
        <p:nvSpPr>
          <p:cNvPr id="3" name="Title 2">
            <a:extLst>
              <a:ext uri="{FF2B5EF4-FFF2-40B4-BE49-F238E27FC236}">
                <a16:creationId xmlns:a16="http://schemas.microsoft.com/office/drawing/2014/main" id="{AED98D44-D735-4445-8DB7-86BA8D2A5F02}"/>
              </a:ext>
            </a:extLst>
          </p:cNvPr>
          <p:cNvSpPr>
            <a:spLocks noGrp="1"/>
          </p:cNvSpPr>
          <p:nvPr>
            <p:ph type="title"/>
          </p:nvPr>
        </p:nvSpPr>
        <p:spPr>
          <a:xfrm>
            <a:off x="123568" y="664894"/>
            <a:ext cx="11274901" cy="735660"/>
          </a:xfrm>
        </p:spPr>
        <p:txBody>
          <a:bodyPr>
            <a:noAutofit/>
          </a:bodyPr>
          <a:lstStyle/>
          <a:p>
            <a:r>
              <a:rPr lang="en-US" sz="3200" dirty="0">
                <a:solidFill>
                  <a:srgbClr val="F36C21"/>
                </a:solidFill>
              </a:rPr>
              <a:t>Ways to Support Nurturing Care, Security and Safety during COVID-19 pandemic </a:t>
            </a:r>
          </a:p>
        </p:txBody>
      </p:sp>
      <p:sp>
        <p:nvSpPr>
          <p:cNvPr id="4" name="Content Placeholder 3">
            <a:extLst>
              <a:ext uri="{FF2B5EF4-FFF2-40B4-BE49-F238E27FC236}">
                <a16:creationId xmlns:a16="http://schemas.microsoft.com/office/drawing/2014/main" id="{4B4405F6-61E7-497F-A1E7-870FC4901543}"/>
              </a:ext>
            </a:extLst>
          </p:cNvPr>
          <p:cNvSpPr>
            <a:spLocks noGrp="1"/>
          </p:cNvSpPr>
          <p:nvPr>
            <p:ph idx="1"/>
          </p:nvPr>
        </p:nvSpPr>
        <p:spPr>
          <a:xfrm>
            <a:off x="5067702" y="1618735"/>
            <a:ext cx="6930030" cy="4753141"/>
          </a:xfrm>
        </p:spPr>
        <p:txBody>
          <a:bodyPr>
            <a:normAutofit fontScale="92500" lnSpcReduction="20000"/>
          </a:bodyPr>
          <a:lstStyle/>
          <a:p>
            <a:pPr>
              <a:buFont typeface="Arial" panose="020B0604020202020204" pitchFamily="34" charset="0"/>
              <a:buChar char="•"/>
            </a:pPr>
            <a:r>
              <a:rPr lang="en-US" dirty="0"/>
              <a:t>Ensure ECD is prioritized within the COVID-19 response to protect this generation of young children </a:t>
            </a:r>
          </a:p>
          <a:p>
            <a:r>
              <a:rPr lang="en-US" dirty="0"/>
              <a:t>Reach parents with income and mental health support, encouragement and practical ideas</a:t>
            </a:r>
          </a:p>
          <a:p>
            <a:r>
              <a:rPr lang="en-US" dirty="0"/>
              <a:t>Targeted childcare and psychosocial support for essential workers on the frontline of the crisis </a:t>
            </a:r>
          </a:p>
          <a:p>
            <a:r>
              <a:rPr lang="en-US" dirty="0"/>
              <a:t>Support parents to take care of their own physical and mental well-being so they can better provide nurturing care for their children</a:t>
            </a:r>
          </a:p>
          <a:p>
            <a:r>
              <a:rPr lang="en-US" dirty="0"/>
              <a:t>Set up support services for women and children experiencing domestic violence and abuse </a:t>
            </a:r>
          </a:p>
          <a:p>
            <a:endParaRPr lang="en-US" dirty="0"/>
          </a:p>
          <a:p>
            <a:endParaRPr lang="en-US" dirty="0"/>
          </a:p>
        </p:txBody>
      </p:sp>
      <p:pic>
        <p:nvPicPr>
          <p:cNvPr id="1026" name="Picture 2">
            <a:extLst>
              <a:ext uri="{FF2B5EF4-FFF2-40B4-BE49-F238E27FC236}">
                <a16:creationId xmlns:a16="http://schemas.microsoft.com/office/drawing/2014/main" id="{CB8C3C6B-D163-4B64-B387-3C5BC1E9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2908"/>
            <a:ext cx="2533851" cy="3804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7284FEB-E57C-48DC-8913-32F9B2BCC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851" y="2062908"/>
            <a:ext cx="2533851" cy="380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4C81-3127-4F7D-91EC-F5FCCCCEB88E}"/>
              </a:ext>
            </a:extLst>
          </p:cNvPr>
          <p:cNvSpPr>
            <a:spLocks noGrp="1"/>
          </p:cNvSpPr>
          <p:nvPr>
            <p:ph type="title"/>
          </p:nvPr>
        </p:nvSpPr>
        <p:spPr>
          <a:xfrm>
            <a:off x="609600" y="348780"/>
            <a:ext cx="10972800" cy="735660"/>
          </a:xfrm>
        </p:spPr>
        <p:txBody>
          <a:bodyPr>
            <a:noAutofit/>
          </a:bodyPr>
          <a:lstStyle/>
          <a:p>
            <a:r>
              <a:rPr lang="en-US" sz="3200" b="1" i="0" dirty="0">
                <a:solidFill>
                  <a:srgbClr val="F36C21"/>
                </a:solidFill>
                <a:latin typeface="Helvetica" pitchFamily="2" charset="0"/>
              </a:rPr>
              <a:t>Resources on healthy parenting and mental health in the COVID-19 context</a:t>
            </a:r>
          </a:p>
        </p:txBody>
      </p:sp>
      <p:sp>
        <p:nvSpPr>
          <p:cNvPr id="3" name="Content Placeholder 2">
            <a:extLst>
              <a:ext uri="{FF2B5EF4-FFF2-40B4-BE49-F238E27FC236}">
                <a16:creationId xmlns:a16="http://schemas.microsoft.com/office/drawing/2014/main" id="{3CA781CE-7EEF-4371-AC2C-05D86BA79531}"/>
              </a:ext>
            </a:extLst>
          </p:cNvPr>
          <p:cNvSpPr>
            <a:spLocks noGrp="1"/>
          </p:cNvSpPr>
          <p:nvPr>
            <p:ph idx="1"/>
          </p:nvPr>
        </p:nvSpPr>
        <p:spPr>
          <a:xfrm>
            <a:off x="506776" y="1825625"/>
            <a:ext cx="8141465" cy="4351338"/>
          </a:xfrm>
        </p:spPr>
        <p:txBody>
          <a:bodyPr>
            <a:normAutofit lnSpcReduction="10000"/>
          </a:bodyPr>
          <a:lstStyle/>
          <a:p>
            <a:r>
              <a:rPr lang="en-US" sz="2400" dirty="0">
                <a:solidFill>
                  <a:schemeClr val="tx1"/>
                </a:solidFill>
                <a:hlinkClick r:id="rId3">
                  <a:extLst>
                    <a:ext uri="{A12FA001-AC4F-418D-AE19-62706E023703}">
                      <ahyp:hlinkClr xmlns:ahyp="http://schemas.microsoft.com/office/drawing/2018/hyperlinkcolor" val="tx"/>
                    </a:ext>
                  </a:extLst>
                </a:hlinkClick>
              </a:rPr>
              <a:t>https://www.who.int/news-room/campaigns/connecting-the-world-to-combat-coronavirus/healthyathome/healthyathome---healthy-parenting</a:t>
            </a:r>
            <a:endParaRPr lang="en-US" sz="2400" dirty="0">
              <a:solidFill>
                <a:schemeClr val="tx1"/>
              </a:solidFill>
            </a:endParaRPr>
          </a:p>
          <a:p>
            <a:r>
              <a:rPr lang="en-US" sz="2400" dirty="0">
                <a:solidFill>
                  <a:schemeClr val="tx1"/>
                </a:solidFill>
                <a:hlinkClick r:id="rId4">
                  <a:extLst>
                    <a:ext uri="{A12FA001-AC4F-418D-AE19-62706E023703}">
                      <ahyp:hlinkClr xmlns:ahyp="http://schemas.microsoft.com/office/drawing/2018/hyperlinkcolor" val="tx"/>
                    </a:ext>
                  </a:extLst>
                </a:hlinkClick>
              </a:rPr>
              <a:t>https://www.who.int/news-room/campaigns/connecting-the-world-to-combat-coronavirus/healthyathome/healthyathome---mental-health</a:t>
            </a:r>
            <a:endParaRPr lang="en-US" sz="2400" dirty="0">
              <a:solidFill>
                <a:schemeClr val="tx1"/>
              </a:solidFill>
            </a:endParaRPr>
          </a:p>
          <a:p>
            <a:r>
              <a:rPr lang="en-US" sz="2400" dirty="0">
                <a:solidFill>
                  <a:schemeClr val="tx1"/>
                </a:solidFill>
              </a:rPr>
              <a:t>EHS guidance:  </a:t>
            </a:r>
            <a:r>
              <a:rPr lang="en-US" sz="2400" dirty="0">
                <a:solidFill>
                  <a:schemeClr val="tx1"/>
                </a:solidFill>
                <a:hlinkClick r:id="rId5">
                  <a:extLst>
                    <a:ext uri="{A12FA001-AC4F-418D-AE19-62706E023703}">
                      <ahyp:hlinkClr xmlns:ahyp="http://schemas.microsoft.com/office/drawing/2018/hyperlinkcolor" val="tx"/>
                    </a:ext>
                  </a:extLst>
                </a:hlinkClick>
              </a:rPr>
              <a:t>https://www.who.int/publications-detail/10665-332240</a:t>
            </a:r>
            <a:endParaRPr lang="en-US" sz="2400" dirty="0">
              <a:solidFill>
                <a:schemeClr val="tx1"/>
              </a:solidFill>
            </a:endParaRPr>
          </a:p>
          <a:p>
            <a:r>
              <a:rPr lang="en-US" sz="2400" dirty="0">
                <a:solidFill>
                  <a:schemeClr val="tx1"/>
                </a:solidFill>
                <a:hlinkClick r:id="rId6">
                  <a:extLst>
                    <a:ext uri="{A12FA001-AC4F-418D-AE19-62706E023703}">
                      <ahyp:hlinkClr xmlns:ahyp="http://schemas.microsoft.com/office/drawing/2018/hyperlinkcolor" val="tx"/>
                    </a:ext>
                  </a:extLst>
                </a:hlinkClick>
              </a:rPr>
              <a:t>https://www.unicef.org/parenting/coronavirus-covid-19-guide-parents</a:t>
            </a:r>
            <a:endParaRPr lang="en-US" sz="2400" dirty="0">
              <a:solidFill>
                <a:schemeClr val="tx1"/>
              </a:solidFill>
            </a:endParaRPr>
          </a:p>
          <a:p>
            <a:endParaRPr lang="en-US" sz="2400"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BCFB067F-6E03-4115-B8A3-9DB33BAEB7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3007" y="4019007"/>
            <a:ext cx="2838994" cy="2838994"/>
          </a:xfrm>
          <a:prstGeom prst="rect">
            <a:avLst/>
          </a:prstGeom>
        </p:spPr>
      </p:pic>
      <p:pic>
        <p:nvPicPr>
          <p:cNvPr id="7" name="Picture 6">
            <a:extLst>
              <a:ext uri="{FF2B5EF4-FFF2-40B4-BE49-F238E27FC236}">
                <a16:creationId xmlns:a16="http://schemas.microsoft.com/office/drawing/2014/main" id="{4EE73EF5-1058-4480-8883-A8EAA48B1C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3007" y="1180012"/>
            <a:ext cx="2838995" cy="2838995"/>
          </a:xfrm>
          <a:prstGeom prst="rect">
            <a:avLst/>
          </a:prstGeom>
        </p:spPr>
      </p:pic>
      <p:pic>
        <p:nvPicPr>
          <p:cNvPr id="6" name="Picture 5">
            <a:extLst>
              <a:ext uri="{FF2B5EF4-FFF2-40B4-BE49-F238E27FC236}">
                <a16:creationId xmlns:a16="http://schemas.microsoft.com/office/drawing/2014/main" id="{9B5F7CF6-9424-43E8-8252-D71FA5B29F5C}"/>
              </a:ext>
            </a:extLst>
          </p:cNvPr>
          <p:cNvPicPr>
            <a:picLocks noChangeAspect="1"/>
          </p:cNvPicPr>
          <p:nvPr/>
        </p:nvPicPr>
        <p:blipFill>
          <a:blip r:embed="rId9"/>
          <a:stretch>
            <a:fillRect/>
          </a:stretch>
        </p:blipFill>
        <p:spPr>
          <a:xfrm>
            <a:off x="8412736" y="3485678"/>
            <a:ext cx="1880540" cy="26912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29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D4E4F3-987D-794F-854E-4E4D50674C3E}"/>
              </a:ext>
            </a:extLst>
          </p:cNvPr>
          <p:cNvSpPr>
            <a:spLocks noGrp="1"/>
          </p:cNvSpPr>
          <p:nvPr>
            <p:ph type="sldNum" sz="quarter" idx="11"/>
          </p:nvPr>
        </p:nvSpPr>
        <p:spPr/>
        <p:txBody>
          <a:bodyPr/>
          <a:lstStyle/>
          <a:p>
            <a:pPr defTabSz="457200"/>
            <a:fld id="{034CC2BF-4885-3349-88F7-B6349E61BE5A}" type="slidenum">
              <a:rPr lang="en-US" smtClean="0"/>
              <a:pPr defTabSz="457200"/>
              <a:t>3</a:t>
            </a:fld>
            <a:endParaRPr lang="en-US" dirty="0"/>
          </a:p>
        </p:txBody>
      </p:sp>
      <p:sp>
        <p:nvSpPr>
          <p:cNvPr id="12" name="Rectangle 11">
            <a:extLst>
              <a:ext uri="{FF2B5EF4-FFF2-40B4-BE49-F238E27FC236}">
                <a16:creationId xmlns:a16="http://schemas.microsoft.com/office/drawing/2014/main" id="{AE66054C-1D7D-E949-9080-3810E7311B8A}"/>
              </a:ext>
            </a:extLst>
          </p:cNvPr>
          <p:cNvSpPr/>
          <p:nvPr/>
        </p:nvSpPr>
        <p:spPr>
          <a:xfrm>
            <a:off x="7501136" y="5917793"/>
            <a:ext cx="790043" cy="431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9CC23C8F-13FB-6F47-B32C-7AF4774A8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00" y="1084359"/>
            <a:ext cx="1659763" cy="79644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68B92B2-2BE3-7344-9F93-8F9D4FE3B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862" y="985935"/>
            <a:ext cx="2508749" cy="972140"/>
          </a:xfrm>
          <a:prstGeom prst="rect">
            <a:avLst/>
          </a:prstGeom>
        </p:spPr>
      </p:pic>
      <p:pic>
        <p:nvPicPr>
          <p:cNvPr id="16" name="Picture 15">
            <a:extLst>
              <a:ext uri="{FF2B5EF4-FFF2-40B4-BE49-F238E27FC236}">
                <a16:creationId xmlns:a16="http://schemas.microsoft.com/office/drawing/2014/main" id="{C0BA6DD0-DC96-BB4B-BC64-13CF94A384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558" y="1022251"/>
            <a:ext cx="1659763" cy="935824"/>
          </a:xfrm>
          <a:prstGeom prst="rect">
            <a:avLst/>
          </a:prstGeom>
        </p:spPr>
      </p:pic>
      <p:pic>
        <p:nvPicPr>
          <p:cNvPr id="18" name="Picture 17" descr="A close up of a logo&#10;&#10;Description automatically generated">
            <a:extLst>
              <a:ext uri="{FF2B5EF4-FFF2-40B4-BE49-F238E27FC236}">
                <a16:creationId xmlns:a16="http://schemas.microsoft.com/office/drawing/2014/main" id="{E9DF3AB9-D147-EE43-970A-44DF2256F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1362" y="5406996"/>
            <a:ext cx="2486563" cy="828854"/>
          </a:xfrm>
          <a:prstGeom prst="rect">
            <a:avLst/>
          </a:prstGeom>
        </p:spPr>
      </p:pic>
      <p:pic>
        <p:nvPicPr>
          <p:cNvPr id="22" name="Picture 21" descr="A close up of a logo&#10;&#10;Description automatically generated">
            <a:extLst>
              <a:ext uri="{FF2B5EF4-FFF2-40B4-BE49-F238E27FC236}">
                <a16:creationId xmlns:a16="http://schemas.microsoft.com/office/drawing/2014/main" id="{DED78B07-A640-134C-9A95-3492532A82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66" t="23262" r="12547" b="27201"/>
          <a:stretch/>
        </p:blipFill>
        <p:spPr>
          <a:xfrm>
            <a:off x="258983" y="5510319"/>
            <a:ext cx="2859817" cy="750794"/>
          </a:xfrm>
          <a:prstGeom prst="rect">
            <a:avLst/>
          </a:prstGeom>
        </p:spPr>
      </p:pic>
      <p:pic>
        <p:nvPicPr>
          <p:cNvPr id="20" name="Picture 19" descr="A close up of a sign&#10;&#10;Description automatically generated">
            <a:extLst>
              <a:ext uri="{FF2B5EF4-FFF2-40B4-BE49-F238E27FC236}">
                <a16:creationId xmlns:a16="http://schemas.microsoft.com/office/drawing/2014/main" id="{7917D5A5-B9E5-684A-8D5B-57E775A49C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2498" y="5339793"/>
            <a:ext cx="772368" cy="99660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33BAADCD-4155-A749-B1A3-4341A1F89C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1170" y="4542799"/>
            <a:ext cx="931117" cy="655230"/>
          </a:xfrm>
          <a:prstGeom prst="rect">
            <a:avLst/>
          </a:prstGeom>
        </p:spPr>
      </p:pic>
      <p:pic>
        <p:nvPicPr>
          <p:cNvPr id="30" name="Picture 29" descr="A close up of a logo&#10;&#10;Description automatically generated">
            <a:extLst>
              <a:ext uri="{FF2B5EF4-FFF2-40B4-BE49-F238E27FC236}">
                <a16:creationId xmlns:a16="http://schemas.microsoft.com/office/drawing/2014/main" id="{7AFB7C99-8858-C44E-9590-1233F0AED4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1967" y="4479719"/>
            <a:ext cx="2223489" cy="864254"/>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785C0A72-A35D-A141-8E53-7F907372B0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349" y="4464229"/>
            <a:ext cx="819226" cy="822438"/>
          </a:xfrm>
          <a:prstGeom prst="rect">
            <a:avLst/>
          </a:prstGeom>
        </p:spPr>
      </p:pic>
      <p:pic>
        <p:nvPicPr>
          <p:cNvPr id="34" name="Picture 33" descr="A close up of a logo&#10;&#10;Description automatically generated">
            <a:extLst>
              <a:ext uri="{FF2B5EF4-FFF2-40B4-BE49-F238E27FC236}">
                <a16:creationId xmlns:a16="http://schemas.microsoft.com/office/drawing/2014/main" id="{D9278A25-88BC-A04E-AD74-3B86E951CC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1291" y="3509135"/>
            <a:ext cx="2083682" cy="735781"/>
          </a:xfrm>
          <a:prstGeom prst="rect">
            <a:avLst/>
          </a:prstGeom>
        </p:spPr>
      </p:pic>
      <p:pic>
        <p:nvPicPr>
          <p:cNvPr id="36" name="Picture 35" descr="A close up of a logo&#10;&#10;Description automatically generated">
            <a:extLst>
              <a:ext uri="{FF2B5EF4-FFF2-40B4-BE49-F238E27FC236}">
                <a16:creationId xmlns:a16="http://schemas.microsoft.com/office/drawing/2014/main" id="{789FE3B8-0DB7-6449-8975-5DB4550AEE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047" y="3400071"/>
            <a:ext cx="863613" cy="965567"/>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86B6F58C-ED94-0A47-BCCC-C091064894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42967" y="3497338"/>
            <a:ext cx="2341326" cy="646946"/>
          </a:xfrm>
          <a:prstGeom prst="rect">
            <a:avLst/>
          </a:prstGeom>
        </p:spPr>
      </p:pic>
      <p:pic>
        <p:nvPicPr>
          <p:cNvPr id="40" name="Picture 39" descr="A close up of a logo&#10;&#10;Description automatically generated">
            <a:extLst>
              <a:ext uri="{FF2B5EF4-FFF2-40B4-BE49-F238E27FC236}">
                <a16:creationId xmlns:a16="http://schemas.microsoft.com/office/drawing/2014/main" id="{571D31F9-8BE3-F349-9940-32FB5AE706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043" y="3458942"/>
            <a:ext cx="1771022" cy="871587"/>
          </a:xfrm>
          <a:prstGeom prst="rect">
            <a:avLst/>
          </a:prstGeom>
        </p:spPr>
      </p:pic>
      <p:pic>
        <p:nvPicPr>
          <p:cNvPr id="42" name="Picture 41" descr="A picture containing drawing, rug&#10;&#10;Description automatically generated">
            <a:extLst>
              <a:ext uri="{FF2B5EF4-FFF2-40B4-BE49-F238E27FC236}">
                <a16:creationId xmlns:a16="http://schemas.microsoft.com/office/drawing/2014/main" id="{3264EB45-D077-3541-B1E8-9620931649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89407" y="5350862"/>
            <a:ext cx="1025915" cy="965567"/>
          </a:xfrm>
          <a:prstGeom prst="rect">
            <a:avLst/>
          </a:prstGeom>
        </p:spPr>
      </p:pic>
      <p:pic>
        <p:nvPicPr>
          <p:cNvPr id="44" name="Picture 43" descr="A close up of a logo&#10;&#10;Description automatically generated">
            <a:extLst>
              <a:ext uri="{FF2B5EF4-FFF2-40B4-BE49-F238E27FC236}">
                <a16:creationId xmlns:a16="http://schemas.microsoft.com/office/drawing/2014/main" id="{A8E4E6FC-47D8-7343-B751-64C07032496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92461" y="2201373"/>
            <a:ext cx="2843331" cy="734528"/>
          </a:xfrm>
          <a:prstGeom prst="rect">
            <a:avLst/>
          </a:prstGeom>
        </p:spPr>
      </p:pic>
      <p:pic>
        <p:nvPicPr>
          <p:cNvPr id="46" name="Picture 45" descr="A close up of a logo&#10;&#10;Description automatically generated">
            <a:extLst>
              <a:ext uri="{FF2B5EF4-FFF2-40B4-BE49-F238E27FC236}">
                <a16:creationId xmlns:a16="http://schemas.microsoft.com/office/drawing/2014/main" id="{B47ACB14-7AA6-6249-972C-EAE419CED75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1679" y="851518"/>
            <a:ext cx="1977513" cy="1256545"/>
          </a:xfrm>
          <a:prstGeom prst="rect">
            <a:avLst/>
          </a:prstGeom>
        </p:spPr>
      </p:pic>
      <p:pic>
        <p:nvPicPr>
          <p:cNvPr id="48" name="Picture 47">
            <a:extLst>
              <a:ext uri="{FF2B5EF4-FFF2-40B4-BE49-F238E27FC236}">
                <a16:creationId xmlns:a16="http://schemas.microsoft.com/office/drawing/2014/main" id="{8C86B08D-77B0-C94A-89EC-A5375123BB2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64905" y="2352112"/>
            <a:ext cx="2940136" cy="344547"/>
          </a:xfrm>
          <a:prstGeom prst="rect">
            <a:avLst/>
          </a:prstGeom>
        </p:spPr>
      </p:pic>
      <p:pic>
        <p:nvPicPr>
          <p:cNvPr id="54" name="Picture 53">
            <a:extLst>
              <a:ext uri="{FF2B5EF4-FFF2-40B4-BE49-F238E27FC236}">
                <a16:creationId xmlns:a16="http://schemas.microsoft.com/office/drawing/2014/main" id="{1501F8FE-0108-BD49-A188-1A9ADC369E0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7464" y="2209705"/>
            <a:ext cx="2954315" cy="641081"/>
          </a:xfrm>
          <a:prstGeom prst="rect">
            <a:avLst/>
          </a:prstGeom>
        </p:spPr>
      </p:pic>
      <p:pic>
        <p:nvPicPr>
          <p:cNvPr id="56" name="Picture 55">
            <a:extLst>
              <a:ext uri="{FF2B5EF4-FFF2-40B4-BE49-F238E27FC236}">
                <a16:creationId xmlns:a16="http://schemas.microsoft.com/office/drawing/2014/main" id="{B2311363-61FE-4A48-9949-B4F6D1CC17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13498" y="2182083"/>
            <a:ext cx="1538163" cy="975085"/>
          </a:xfrm>
          <a:prstGeom prst="rect">
            <a:avLst/>
          </a:prstGeom>
        </p:spPr>
      </p:pic>
      <p:pic>
        <p:nvPicPr>
          <p:cNvPr id="57" name="Picture 56">
            <a:extLst>
              <a:ext uri="{FF2B5EF4-FFF2-40B4-BE49-F238E27FC236}">
                <a16:creationId xmlns:a16="http://schemas.microsoft.com/office/drawing/2014/main" id="{5058FCCF-8D07-4A49-9718-9B306718BA21}"/>
              </a:ext>
            </a:extLst>
          </p:cNvPr>
          <p:cNvPicPr>
            <a:picLocks noChangeAspect="1"/>
          </p:cNvPicPr>
          <p:nvPr/>
        </p:nvPicPr>
        <p:blipFill>
          <a:blip r:embed="rId22"/>
          <a:stretch>
            <a:fillRect/>
          </a:stretch>
        </p:blipFill>
        <p:spPr>
          <a:xfrm flipV="1">
            <a:off x="171811" y="1849486"/>
            <a:ext cx="11733230" cy="277710"/>
          </a:xfrm>
          <a:prstGeom prst="rect">
            <a:avLst/>
          </a:prstGeom>
        </p:spPr>
      </p:pic>
      <p:pic>
        <p:nvPicPr>
          <p:cNvPr id="58" name="Picture 57">
            <a:extLst>
              <a:ext uri="{FF2B5EF4-FFF2-40B4-BE49-F238E27FC236}">
                <a16:creationId xmlns:a16="http://schemas.microsoft.com/office/drawing/2014/main" id="{84D87938-AF56-0642-9A20-603DCC187992}"/>
              </a:ext>
            </a:extLst>
          </p:cNvPr>
          <p:cNvPicPr>
            <a:picLocks noChangeAspect="1"/>
          </p:cNvPicPr>
          <p:nvPr/>
        </p:nvPicPr>
        <p:blipFill>
          <a:blip r:embed="rId22"/>
          <a:stretch>
            <a:fillRect/>
          </a:stretch>
        </p:blipFill>
        <p:spPr>
          <a:xfrm flipV="1">
            <a:off x="171811" y="3175619"/>
            <a:ext cx="11733230" cy="277710"/>
          </a:xfrm>
          <a:prstGeom prst="rect">
            <a:avLst/>
          </a:prstGeom>
        </p:spPr>
      </p:pic>
      <p:pic>
        <p:nvPicPr>
          <p:cNvPr id="60" name="Picture 59">
            <a:extLst>
              <a:ext uri="{FF2B5EF4-FFF2-40B4-BE49-F238E27FC236}">
                <a16:creationId xmlns:a16="http://schemas.microsoft.com/office/drawing/2014/main" id="{67B4761D-2882-414B-8781-8EFA56BED7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07841" y="4300562"/>
            <a:ext cx="2767537" cy="1184765"/>
          </a:xfrm>
          <a:prstGeom prst="rect">
            <a:avLst/>
          </a:prstGeom>
        </p:spPr>
      </p:pic>
      <p:grpSp>
        <p:nvGrpSpPr>
          <p:cNvPr id="70" name="Group 69">
            <a:extLst>
              <a:ext uri="{FF2B5EF4-FFF2-40B4-BE49-F238E27FC236}">
                <a16:creationId xmlns:a16="http://schemas.microsoft.com/office/drawing/2014/main" id="{5D5804E9-8DED-CC4C-9A99-D4BA0BF0D6D6}"/>
              </a:ext>
            </a:extLst>
          </p:cNvPr>
          <p:cNvGrpSpPr/>
          <p:nvPr/>
        </p:nvGrpSpPr>
        <p:grpSpPr>
          <a:xfrm>
            <a:off x="6988971" y="5497907"/>
            <a:ext cx="1449318" cy="727563"/>
            <a:chOff x="6456165" y="5421287"/>
            <a:chExt cx="1657565" cy="832104"/>
          </a:xfrm>
        </p:grpSpPr>
        <p:pic>
          <p:nvPicPr>
            <p:cNvPr id="62" name="Picture 61">
              <a:extLst>
                <a:ext uri="{FF2B5EF4-FFF2-40B4-BE49-F238E27FC236}">
                  <a16:creationId xmlns:a16="http://schemas.microsoft.com/office/drawing/2014/main" id="{3A7FA8FF-7B90-F14F-8CC8-010F13B08C2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83077" y="5421287"/>
              <a:ext cx="830653" cy="830653"/>
            </a:xfrm>
            <a:prstGeom prst="rect">
              <a:avLst/>
            </a:prstGeom>
          </p:spPr>
        </p:pic>
        <p:pic>
          <p:nvPicPr>
            <p:cNvPr id="64" name="Picture 63">
              <a:extLst>
                <a:ext uri="{FF2B5EF4-FFF2-40B4-BE49-F238E27FC236}">
                  <a16:creationId xmlns:a16="http://schemas.microsoft.com/office/drawing/2014/main" id="{4EC5966C-EDBE-AE43-951D-4166C9EDD87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56165" y="5421287"/>
              <a:ext cx="832104" cy="832104"/>
            </a:xfrm>
            <a:prstGeom prst="rect">
              <a:avLst/>
            </a:prstGeom>
          </p:spPr>
        </p:pic>
      </p:grpSp>
      <p:pic>
        <p:nvPicPr>
          <p:cNvPr id="66" name="Picture 65">
            <a:extLst>
              <a:ext uri="{FF2B5EF4-FFF2-40B4-BE49-F238E27FC236}">
                <a16:creationId xmlns:a16="http://schemas.microsoft.com/office/drawing/2014/main" id="{E31F3DA3-97F9-FD4F-8AC8-56B5B677297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89407" y="3450786"/>
            <a:ext cx="2558687" cy="862587"/>
          </a:xfrm>
          <a:prstGeom prst="rect">
            <a:avLst/>
          </a:prstGeom>
        </p:spPr>
      </p:pic>
      <p:grpSp>
        <p:nvGrpSpPr>
          <p:cNvPr id="10" name="Group 9">
            <a:extLst>
              <a:ext uri="{FF2B5EF4-FFF2-40B4-BE49-F238E27FC236}">
                <a16:creationId xmlns:a16="http://schemas.microsoft.com/office/drawing/2014/main" id="{9C737DC7-9DBA-B145-8E9C-D4C9E4492651}"/>
              </a:ext>
            </a:extLst>
          </p:cNvPr>
          <p:cNvGrpSpPr/>
          <p:nvPr/>
        </p:nvGrpSpPr>
        <p:grpSpPr>
          <a:xfrm>
            <a:off x="7659323" y="4429131"/>
            <a:ext cx="1713962" cy="820951"/>
            <a:chOff x="7659323" y="4429131"/>
            <a:chExt cx="1713962" cy="820951"/>
          </a:xfrm>
        </p:grpSpPr>
        <p:pic>
          <p:nvPicPr>
            <p:cNvPr id="8" name="Picture 7" descr="A picture containing drawing, parrot&#10;&#10;Description automatically generated">
              <a:extLst>
                <a:ext uri="{FF2B5EF4-FFF2-40B4-BE49-F238E27FC236}">
                  <a16:creationId xmlns:a16="http://schemas.microsoft.com/office/drawing/2014/main" id="{DA5B6921-889E-6142-AE72-07F9A7EDE68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89343" y="4429131"/>
              <a:ext cx="1183942" cy="820951"/>
            </a:xfrm>
            <a:prstGeom prst="rect">
              <a:avLst/>
            </a:prstGeom>
          </p:spPr>
        </p:pic>
        <p:pic>
          <p:nvPicPr>
            <p:cNvPr id="5" name="Picture 4" descr="A picture containing food, drawing, room&#10;&#10;Description automatically generated">
              <a:extLst>
                <a:ext uri="{FF2B5EF4-FFF2-40B4-BE49-F238E27FC236}">
                  <a16:creationId xmlns:a16="http://schemas.microsoft.com/office/drawing/2014/main" id="{B6C035F0-795B-F347-95A2-84C30638C1B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59323" y="4537964"/>
              <a:ext cx="665404" cy="665404"/>
            </a:xfrm>
            <a:prstGeom prst="rect">
              <a:avLst/>
            </a:prstGeom>
          </p:spPr>
        </p:pic>
      </p:grpSp>
      <p:sp>
        <p:nvSpPr>
          <p:cNvPr id="13" name="Rounded Rectangle 12">
            <a:extLst>
              <a:ext uri="{FF2B5EF4-FFF2-40B4-BE49-F238E27FC236}">
                <a16:creationId xmlns:a16="http://schemas.microsoft.com/office/drawing/2014/main" id="{0D463ED9-271B-4A4E-8A47-8F530A5A20B9}"/>
              </a:ext>
            </a:extLst>
          </p:cNvPr>
          <p:cNvSpPr/>
          <p:nvPr/>
        </p:nvSpPr>
        <p:spPr>
          <a:xfrm>
            <a:off x="7586804" y="4464229"/>
            <a:ext cx="1786481" cy="78585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76A4FD0-AEB3-674C-A6E0-7FA14515744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90611" y="1238490"/>
            <a:ext cx="2387600" cy="482600"/>
          </a:xfrm>
          <a:prstGeom prst="rect">
            <a:avLst/>
          </a:prstGeom>
        </p:spPr>
      </p:pic>
      <p:pic>
        <p:nvPicPr>
          <p:cNvPr id="3" name="Picture 2">
            <a:extLst>
              <a:ext uri="{FF2B5EF4-FFF2-40B4-BE49-F238E27FC236}">
                <a16:creationId xmlns:a16="http://schemas.microsoft.com/office/drawing/2014/main" id="{59844F6A-AA71-0646-A314-4BE959B8042E}"/>
              </a:ext>
            </a:extLst>
          </p:cNvPr>
          <p:cNvPicPr>
            <a:picLocks noChangeAspect="1"/>
          </p:cNvPicPr>
          <p:nvPr/>
        </p:nvPicPr>
        <p:blipFill>
          <a:blip r:embed="rId30"/>
          <a:stretch>
            <a:fillRect/>
          </a:stretch>
        </p:blipFill>
        <p:spPr>
          <a:xfrm>
            <a:off x="7352752" y="112570"/>
            <a:ext cx="3798533" cy="786415"/>
          </a:xfrm>
          <a:prstGeom prst="rect">
            <a:avLst/>
          </a:prstGeom>
        </p:spPr>
      </p:pic>
      <p:pic>
        <p:nvPicPr>
          <p:cNvPr id="39" name="Picture 38">
            <a:extLst>
              <a:ext uri="{FF2B5EF4-FFF2-40B4-BE49-F238E27FC236}">
                <a16:creationId xmlns:a16="http://schemas.microsoft.com/office/drawing/2014/main" id="{183CACE6-CA08-6A46-B47E-DC7AA6BD8330}"/>
              </a:ext>
            </a:extLst>
          </p:cNvPr>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4699216" y="125092"/>
            <a:ext cx="2225690" cy="731520"/>
          </a:xfrm>
          <a:prstGeom prst="rect">
            <a:avLst/>
          </a:prstGeom>
        </p:spPr>
      </p:pic>
      <p:pic>
        <p:nvPicPr>
          <p:cNvPr id="41" name="Picture 40">
            <a:extLst>
              <a:ext uri="{FF2B5EF4-FFF2-40B4-BE49-F238E27FC236}">
                <a16:creationId xmlns:a16="http://schemas.microsoft.com/office/drawing/2014/main" id="{5FC0E28A-83B2-6749-B227-FC3044BCF66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611493" y="10463"/>
            <a:ext cx="1700371" cy="1047776"/>
          </a:xfrm>
          <a:prstGeom prst="rect">
            <a:avLst/>
          </a:prstGeom>
        </p:spPr>
      </p:pic>
    </p:spTree>
    <p:extLst>
      <p:ext uri="{BB962C8B-B14F-4D97-AF65-F5344CB8AC3E}">
        <p14:creationId xmlns:p14="http://schemas.microsoft.com/office/powerpoint/2010/main" val="39817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91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B42AC7-2F3B-294C-BF3E-4F06A0994F7F}"/>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31</a:t>
            </a:fld>
            <a:endParaRPr lang="en-US" dirty="0">
              <a:solidFill>
                <a:srgbClr val="404040">
                  <a:tint val="75000"/>
                </a:srgbClr>
              </a:solidFill>
            </a:endParaRPr>
          </a:p>
        </p:txBody>
      </p:sp>
      <p:sp>
        <p:nvSpPr>
          <p:cNvPr id="3" name="Title 2">
            <a:extLst>
              <a:ext uri="{FF2B5EF4-FFF2-40B4-BE49-F238E27FC236}">
                <a16:creationId xmlns:a16="http://schemas.microsoft.com/office/drawing/2014/main" id="{112CFEA7-6CAE-0141-86EC-BFDB0D0C2B9C}"/>
              </a:ext>
            </a:extLst>
          </p:cNvPr>
          <p:cNvSpPr>
            <a:spLocks noGrp="1"/>
          </p:cNvSpPr>
          <p:nvPr>
            <p:ph type="title"/>
          </p:nvPr>
        </p:nvSpPr>
        <p:spPr/>
        <p:txBody>
          <a:bodyPr/>
          <a:lstStyle/>
          <a:p>
            <a:r>
              <a:rPr lang="en-US" dirty="0">
                <a:solidFill>
                  <a:srgbClr val="F86D30"/>
                </a:solidFill>
              </a:rPr>
              <a:t>Acknowledgments </a:t>
            </a:r>
            <a:r>
              <a:rPr lang="en-US" dirty="0">
                <a:solidFill>
                  <a:srgbClr val="6A2875"/>
                </a:solidFill>
              </a:rPr>
              <a:t> </a:t>
            </a:r>
          </a:p>
        </p:txBody>
      </p:sp>
      <p:sp>
        <p:nvSpPr>
          <p:cNvPr id="4" name="Content Placeholder 3">
            <a:extLst>
              <a:ext uri="{FF2B5EF4-FFF2-40B4-BE49-F238E27FC236}">
                <a16:creationId xmlns:a16="http://schemas.microsoft.com/office/drawing/2014/main" id="{105C4348-68C9-2545-A509-FC75237160B2}"/>
              </a:ext>
            </a:extLst>
          </p:cNvPr>
          <p:cNvSpPr>
            <a:spLocks noGrp="1"/>
          </p:cNvSpPr>
          <p:nvPr>
            <p:ph idx="1"/>
          </p:nvPr>
        </p:nvSpPr>
        <p:spPr>
          <a:xfrm>
            <a:off x="425669" y="1527984"/>
            <a:ext cx="10972800" cy="4665122"/>
          </a:xfrm>
        </p:spPr>
        <p:txBody>
          <a:bodyPr>
            <a:normAutofit fontScale="92500" lnSpcReduction="20000"/>
          </a:bodyPr>
          <a:lstStyle/>
          <a:p>
            <a:pPr marL="0" indent="0">
              <a:buNone/>
            </a:pPr>
            <a:r>
              <a:rPr lang="en-US" dirty="0">
                <a:solidFill>
                  <a:srgbClr val="F86D30"/>
                </a:solidFill>
                <a:latin typeface="Helvetica" pitchFamily="2" charset="0"/>
              </a:rPr>
              <a:t>Authors for Chapter 4</a:t>
            </a:r>
          </a:p>
          <a:p>
            <a:pPr marL="0" indent="0">
              <a:buNone/>
            </a:pPr>
            <a:r>
              <a:rPr lang="en-US" dirty="0"/>
              <a:t>Pia Britto, Nathalie </a:t>
            </a:r>
            <a:r>
              <a:rPr lang="en-US" dirty="0" err="1"/>
              <a:t>Charpack</a:t>
            </a:r>
            <a:r>
              <a:rPr lang="en-US" dirty="0"/>
              <a:t>, Bernadette </a:t>
            </a:r>
            <a:r>
              <a:rPr lang="en-US" dirty="0" err="1"/>
              <a:t>Daelmans</a:t>
            </a:r>
            <a:r>
              <a:rPr lang="en-US" dirty="0"/>
              <a:t>, Arti Maria, Janna Patterson, Susan Niermeyer</a:t>
            </a:r>
            <a:endParaRPr lang="en-US" dirty="0">
              <a:latin typeface="Helvetica" pitchFamily="2" charset="0"/>
            </a:endParaRPr>
          </a:p>
          <a:p>
            <a:pPr marL="0" indent="0">
              <a:buNone/>
            </a:pPr>
            <a:endParaRPr lang="en-US" b="1" dirty="0">
              <a:solidFill>
                <a:srgbClr val="00B0F0"/>
              </a:solidFill>
              <a:latin typeface="Helvetica" pitchFamily="2" charset="0"/>
            </a:endParaRPr>
          </a:p>
          <a:p>
            <a:pPr marL="0" indent="0">
              <a:buNone/>
            </a:pPr>
            <a:r>
              <a:rPr lang="en-US" dirty="0">
                <a:solidFill>
                  <a:srgbClr val="F86D30"/>
                </a:solidFill>
                <a:latin typeface="Helvetica" pitchFamily="2" charset="0"/>
              </a:rPr>
              <a:t>Managing Editors for the Report</a:t>
            </a:r>
          </a:p>
          <a:p>
            <a:pPr marL="0" indent="0">
              <a:buNone/>
            </a:pPr>
            <a:r>
              <a:rPr lang="en-US" dirty="0">
                <a:latin typeface="Helvetica" pitchFamily="2" charset="0"/>
              </a:rPr>
              <a:t>Lily </a:t>
            </a:r>
            <a:r>
              <a:rPr lang="en-US" dirty="0" err="1">
                <a:latin typeface="Helvetica" pitchFamily="2" charset="0"/>
              </a:rPr>
              <a:t>Kak</a:t>
            </a:r>
            <a:r>
              <a:rPr lang="en-US" dirty="0">
                <a:latin typeface="Helvetica" pitchFamily="2" charset="0"/>
              </a:rPr>
              <a:t>, Joy Lawn, Ornella </a:t>
            </a:r>
            <a:r>
              <a:rPr lang="en-US" dirty="0" err="1">
                <a:latin typeface="Helvetica" pitchFamily="2" charset="0"/>
              </a:rPr>
              <a:t>Lincetto</a:t>
            </a:r>
            <a:r>
              <a:rPr lang="en-US" dirty="0">
                <a:latin typeface="Helvetica" pitchFamily="2" charset="0"/>
              </a:rPr>
              <a:t>, Gina Murphy, Judith Robb-McCord, </a:t>
            </a:r>
            <a:br>
              <a:rPr lang="en-US" dirty="0">
                <a:latin typeface="Helvetica" pitchFamily="2" charset="0"/>
              </a:rPr>
            </a:br>
            <a:r>
              <a:rPr lang="en-US" dirty="0">
                <a:latin typeface="Helvetica" pitchFamily="2" charset="0"/>
              </a:rPr>
              <a:t>Nabila </a:t>
            </a:r>
            <a:r>
              <a:rPr lang="en-US" dirty="0" err="1">
                <a:latin typeface="Helvetica" pitchFamily="2" charset="0"/>
              </a:rPr>
              <a:t>Zaka</a:t>
            </a:r>
            <a:endParaRPr lang="en-US" dirty="0">
              <a:latin typeface="Helvetica" pitchFamily="2" charset="0"/>
            </a:endParaRPr>
          </a:p>
          <a:p>
            <a:pPr marL="0" indent="0">
              <a:buNone/>
            </a:pPr>
            <a:endParaRPr lang="en-US" dirty="0">
              <a:latin typeface="Helvetica" pitchFamily="2" charset="0"/>
            </a:endParaRPr>
          </a:p>
          <a:p>
            <a:pPr marL="0" indent="0">
              <a:buNone/>
            </a:pPr>
            <a:r>
              <a:rPr lang="en-US" dirty="0">
                <a:solidFill>
                  <a:srgbClr val="F86D30"/>
                </a:solidFill>
                <a:latin typeface="Helvetica" pitchFamily="2" charset="0"/>
              </a:rPr>
              <a:t>PowerPoint slides and graphics </a:t>
            </a:r>
          </a:p>
          <a:p>
            <a:pPr marL="0" indent="0">
              <a:buNone/>
            </a:pPr>
            <a:r>
              <a:rPr lang="en-US" dirty="0">
                <a:latin typeface="Helvetica" pitchFamily="2" charset="0"/>
              </a:rPr>
              <a:t>Stefanie Kong, Kayley </a:t>
            </a:r>
            <a:r>
              <a:rPr lang="en-US" dirty="0" err="1">
                <a:latin typeface="Helvetica" pitchFamily="2" charset="0"/>
              </a:rPr>
              <a:t>LeFaiver</a:t>
            </a:r>
            <a:endParaRPr lang="en-US" dirty="0">
              <a:latin typeface="Helvetica" pitchFamily="2" charset="0"/>
            </a:endParaRPr>
          </a:p>
          <a:p>
            <a:pPr marL="0" indent="0">
              <a:buNone/>
            </a:pPr>
            <a:endParaRPr lang="en-US" dirty="0">
              <a:latin typeface="Helvetica" pitchFamily="2" charset="0"/>
            </a:endParaRPr>
          </a:p>
          <a:p>
            <a:pPr marL="0" indent="0">
              <a:buNone/>
            </a:pPr>
            <a:r>
              <a:rPr lang="en-US" dirty="0">
                <a:latin typeface="Helvetica" pitchFamily="2" charset="0"/>
              </a:rPr>
              <a:t>Overall &gt;94 authors and experts from all over the world have input and all are appreciated!</a:t>
            </a:r>
          </a:p>
        </p:txBody>
      </p:sp>
    </p:spTree>
    <p:extLst>
      <p:ext uri="{BB962C8B-B14F-4D97-AF65-F5344CB8AC3E}">
        <p14:creationId xmlns:p14="http://schemas.microsoft.com/office/powerpoint/2010/main" val="15576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34DE2C-3022-6E4B-9E4F-CDB4AF362723}"/>
              </a:ext>
            </a:extLst>
          </p:cNvPr>
          <p:cNvSpPr txBox="1"/>
          <p:nvPr/>
        </p:nvSpPr>
        <p:spPr>
          <a:xfrm>
            <a:off x="0" y="6488668"/>
            <a:ext cx="12192000" cy="369332"/>
          </a:xfrm>
          <a:prstGeom prst="rect">
            <a:avLst/>
          </a:prstGeom>
          <a:solidFill>
            <a:srgbClr val="00AEEF"/>
          </a:solidFill>
          <a:ln>
            <a:noFill/>
          </a:ln>
        </p:spPr>
        <p:txBody>
          <a:bodyPr wrap="square" rtlCol="0">
            <a:spAutoFit/>
          </a:bodyPr>
          <a:lstStyle/>
          <a:p>
            <a:r>
              <a:rPr lang="en-US" b="1" dirty="0">
                <a:solidFill>
                  <a:schemeClr val="bg1"/>
                </a:solidFill>
                <a:latin typeface="Helvetica" pitchFamily="2" charset="0"/>
              </a:rPr>
              <a:t>Access report at: </a:t>
            </a:r>
            <a:r>
              <a:rPr lang="en-GB" b="1" dirty="0">
                <a:solidFill>
                  <a:schemeClr val="bg1"/>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bit.ly/care4everynewborn </a:t>
            </a:r>
            <a:endParaRPr lang="en-US" sz="1700" b="1" dirty="0">
              <a:solidFill>
                <a:schemeClr val="bg1"/>
              </a:solidFill>
              <a:highlight>
                <a:srgbClr val="FFFF00"/>
              </a:highlight>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4223F43-10DF-A942-94C6-43245CC2D990}"/>
              </a:ext>
            </a:extLst>
          </p:cNvPr>
          <p:cNvSpPr>
            <a:spLocks noGrp="1"/>
          </p:cNvSpPr>
          <p:nvPr>
            <p:ph type="sldNum" sz="quarter" idx="11"/>
          </p:nvPr>
        </p:nvSpPr>
        <p:spPr/>
        <p:txBody>
          <a:bodyPr/>
          <a:lstStyle/>
          <a:p>
            <a:pPr defTabSz="457200"/>
            <a:fld id="{034CC2BF-4885-3349-88F7-B6349E61BE5A}" type="slidenum">
              <a:rPr lang="en-US" smtClean="0"/>
              <a:pPr defTabSz="457200"/>
              <a:t>32</a:t>
            </a:fld>
            <a:endParaRPr lang="en-US" dirty="0"/>
          </a:p>
        </p:txBody>
      </p:sp>
      <p:sp>
        <p:nvSpPr>
          <p:cNvPr id="2" name="Content Placeholder 1">
            <a:extLst>
              <a:ext uri="{FF2B5EF4-FFF2-40B4-BE49-F238E27FC236}">
                <a16:creationId xmlns:a16="http://schemas.microsoft.com/office/drawing/2014/main" id="{34851B15-C881-480E-8421-D2D544CDF281}"/>
              </a:ext>
            </a:extLst>
          </p:cNvPr>
          <p:cNvSpPr>
            <a:spLocks noGrp="1"/>
          </p:cNvSpPr>
          <p:nvPr>
            <p:ph sz="quarter" idx="12"/>
          </p:nvPr>
        </p:nvSpPr>
        <p:spPr/>
        <p:txBody>
          <a:bodyPr/>
          <a:lstStyle/>
          <a:p>
            <a:endParaRPr lang="en-US"/>
          </a:p>
        </p:txBody>
      </p:sp>
      <p:sp>
        <p:nvSpPr>
          <p:cNvPr id="11" name="TextBox 10">
            <a:extLst>
              <a:ext uri="{FF2B5EF4-FFF2-40B4-BE49-F238E27FC236}">
                <a16:creationId xmlns:a16="http://schemas.microsoft.com/office/drawing/2014/main" id="{CB1BF1FD-836F-2E4C-A678-9AD72C0EBE8B}"/>
              </a:ext>
            </a:extLst>
          </p:cNvPr>
          <p:cNvSpPr txBox="1"/>
          <p:nvPr/>
        </p:nvSpPr>
        <p:spPr>
          <a:xfrm>
            <a:off x="108229" y="1043731"/>
            <a:ext cx="8564715" cy="5706177"/>
          </a:xfrm>
          <a:prstGeom prst="rect">
            <a:avLst/>
          </a:prstGeom>
          <a:noFill/>
        </p:spPr>
        <p:txBody>
          <a:bodyPr wrap="square" rtlCol="0">
            <a:spAutoFit/>
          </a:bodyPr>
          <a:lstStyle/>
          <a:p>
            <a:pPr marL="342900" indent="-342900" defTabSz="457200">
              <a:spcBef>
                <a:spcPct val="20000"/>
              </a:spcBef>
              <a:buFont typeface="Arial" panose="020B0604020202020204" pitchFamily="34" charset="0"/>
              <a:buChar char="•"/>
            </a:pPr>
            <a:r>
              <a:rPr lang="en-US" sz="2200" b="1" dirty="0">
                <a:solidFill>
                  <a:srgbClr val="00AEEF"/>
                </a:solidFill>
                <a:latin typeface="Helvetica" pitchFamily="2" charset="0"/>
              </a:rPr>
              <a:t>Check out the webinar series: </a:t>
            </a:r>
            <a:r>
              <a:rPr lang="en-GB" sz="2200" b="1" dirty="0">
                <a:solidFill>
                  <a:schemeClr val="tx1">
                    <a:lumMod val="75000"/>
                    <a:lumOff val="25000"/>
                  </a:schemeClr>
                </a:solidFill>
                <a:latin typeface="Helvetica" panose="020B0604020202020204" pitchFamily="34" charset="0"/>
                <a:cs typeface="Helvetica" panose="020B0604020202020204" pitchFamily="34" charset="0"/>
              </a:rPr>
              <a:t>bit.ly/</a:t>
            </a:r>
            <a:r>
              <a:rPr lang="en-GB" sz="2200" b="1" dirty="0" err="1">
                <a:solidFill>
                  <a:schemeClr val="tx1">
                    <a:lumMod val="75000"/>
                    <a:lumOff val="25000"/>
                  </a:schemeClr>
                </a:solidFill>
                <a:latin typeface="Helvetica" panose="020B0604020202020204" pitchFamily="34" charset="0"/>
                <a:cs typeface="Helvetica" panose="020B0604020202020204" pitchFamily="34" charset="0"/>
              </a:rPr>
              <a:t>NewbornSeries</a:t>
            </a:r>
            <a:endParaRPr lang="en-GB" sz="2200" b="1" dirty="0">
              <a:solidFill>
                <a:schemeClr val="tx1">
                  <a:lumMod val="75000"/>
                  <a:lumOff val="25000"/>
                </a:schemeClr>
              </a:solidFill>
              <a:latin typeface="Helvetica" panose="020B0604020202020204" pitchFamily="34" charset="0"/>
              <a:cs typeface="Helvetica" panose="020B0604020202020204" pitchFamily="34" charset="0"/>
            </a:endParaRPr>
          </a:p>
          <a:p>
            <a:pPr marL="342900" lvl="0" indent="-342900" defTabSz="457200">
              <a:spcBef>
                <a:spcPct val="20000"/>
              </a:spcBef>
              <a:buFont typeface="Arial" panose="020B0604020202020204" pitchFamily="34" charset="0"/>
              <a:buChar char="•"/>
            </a:pPr>
            <a:endParaRPr lang="en-US" sz="2200" b="1" dirty="0">
              <a:solidFill>
                <a:srgbClr val="00AEEF"/>
              </a:solidFill>
              <a:latin typeface="Helvetica" pitchFamily="2" charset="0"/>
            </a:endParaRPr>
          </a:p>
          <a:p>
            <a:pPr marL="342900" lvl="0" indent="-342900" defTabSz="457200">
              <a:spcBef>
                <a:spcPct val="20000"/>
              </a:spcBef>
              <a:buFont typeface="Arial" panose="020B0604020202020204" pitchFamily="34" charset="0"/>
              <a:buChar char="•"/>
            </a:pPr>
            <a:r>
              <a:rPr lang="en-US" sz="2200" b="1" dirty="0">
                <a:solidFill>
                  <a:srgbClr val="00AEEF"/>
                </a:solidFill>
                <a:latin typeface="Helvetica" pitchFamily="2" charset="0"/>
              </a:rPr>
              <a:t>Register for the next webinar on 1</a:t>
            </a:r>
            <a:r>
              <a:rPr lang="en-US" sz="2200" b="1" baseline="30000" dirty="0">
                <a:solidFill>
                  <a:srgbClr val="00AEEF"/>
                </a:solidFill>
                <a:latin typeface="Helvetica" pitchFamily="2" charset="0"/>
              </a:rPr>
              <a:t>st</a:t>
            </a:r>
            <a:r>
              <a:rPr lang="en-US" sz="2200" b="1" dirty="0">
                <a:solidFill>
                  <a:srgbClr val="00AEEF"/>
                </a:solidFill>
                <a:latin typeface="Helvetica" pitchFamily="2" charset="0"/>
              </a:rPr>
              <a:t> July: </a:t>
            </a:r>
            <a:r>
              <a:rPr lang="en-US" sz="2200" b="1" dirty="0">
                <a:solidFill>
                  <a:srgbClr val="00B0F0"/>
                </a:solidFill>
                <a:latin typeface="Helvetica" pitchFamily="2" charset="0"/>
              </a:rPr>
              <a:t>‘Use data for action’:</a:t>
            </a:r>
          </a:p>
          <a:p>
            <a:pPr lvl="0" indent="342900" defTabSz="457200">
              <a:spcBef>
                <a:spcPct val="20000"/>
              </a:spcBef>
            </a:pPr>
            <a:r>
              <a:rPr lang="en-US" sz="2200" b="1" dirty="0">
                <a:solidFill>
                  <a:schemeClr val="tx1">
                    <a:lumMod val="75000"/>
                    <a:lumOff val="25000"/>
                  </a:schemeClr>
                </a:solidFill>
                <a:latin typeface="Helvetica" pitchFamily="2" charset="0"/>
              </a:rPr>
              <a:t>8 am GMT session: </a:t>
            </a:r>
            <a:r>
              <a:rPr lang="en-US" sz="2200" b="1" dirty="0">
                <a:solidFill>
                  <a:schemeClr val="tx1">
                    <a:lumMod val="75000"/>
                    <a:lumOff val="25000"/>
                  </a:schemeClr>
                </a:solidFill>
                <a:latin typeface="Helvetica" pitchFamily="2" charset="0"/>
                <a:hlinkClick r:id="rId4">
                  <a:extLst>
                    <a:ext uri="{A12FA001-AC4F-418D-AE19-62706E023703}">
                      <ahyp:hlinkClr xmlns:ahyp="http://schemas.microsoft.com/office/drawing/2018/hyperlinkcolor" val="tx"/>
                    </a:ext>
                  </a:extLst>
                </a:hlinkClick>
              </a:rPr>
              <a:t>bit.ly/01JulyS1</a:t>
            </a:r>
            <a:endParaRPr lang="en-US" sz="2200" b="1" dirty="0">
              <a:solidFill>
                <a:schemeClr val="tx1">
                  <a:lumMod val="75000"/>
                  <a:lumOff val="25000"/>
                </a:schemeClr>
              </a:solidFill>
              <a:latin typeface="Helvetica" pitchFamily="2" charset="0"/>
            </a:endParaRPr>
          </a:p>
          <a:p>
            <a:pPr lvl="0" indent="342900" defTabSz="457200">
              <a:spcBef>
                <a:spcPct val="20000"/>
              </a:spcBef>
            </a:pPr>
            <a:r>
              <a:rPr lang="en-US" sz="2200" b="1" dirty="0">
                <a:solidFill>
                  <a:schemeClr val="tx1">
                    <a:lumMod val="75000"/>
                    <a:lumOff val="25000"/>
                  </a:schemeClr>
                </a:solidFill>
                <a:latin typeface="Helvetica" pitchFamily="2" charset="0"/>
              </a:rPr>
              <a:t>11 am GMT session: </a:t>
            </a:r>
            <a:r>
              <a:rPr lang="en-US" sz="2200" b="1" dirty="0">
                <a:solidFill>
                  <a:schemeClr val="tx1">
                    <a:lumMod val="75000"/>
                    <a:lumOff val="25000"/>
                  </a:schemeClr>
                </a:solidFill>
                <a:latin typeface="Helvetica" pitchFamily="2" charset="0"/>
                <a:hlinkClick r:id="rId5">
                  <a:extLst>
                    <a:ext uri="{A12FA001-AC4F-418D-AE19-62706E023703}">
                      <ahyp:hlinkClr xmlns:ahyp="http://schemas.microsoft.com/office/drawing/2018/hyperlinkcolor" val="tx"/>
                    </a:ext>
                  </a:extLst>
                </a:hlinkClick>
              </a:rPr>
              <a:t>bit.ly/01JulyS2</a:t>
            </a:r>
            <a:endParaRPr lang="en-US" sz="2200" b="1" dirty="0">
              <a:solidFill>
                <a:schemeClr val="tx1">
                  <a:lumMod val="75000"/>
                  <a:lumOff val="25000"/>
                </a:schemeClr>
              </a:solidFill>
              <a:latin typeface="Helvetica" pitchFamily="2" charset="0"/>
            </a:endParaRPr>
          </a:p>
          <a:p>
            <a:pPr marL="800100" lvl="1" indent="-342900" defTabSz="457200">
              <a:spcBef>
                <a:spcPct val="20000"/>
              </a:spcBef>
              <a:buFont typeface="Arial" panose="020B0604020202020204" pitchFamily="34" charset="0"/>
              <a:buChar char="•"/>
            </a:pPr>
            <a:endParaRPr lang="en-US" sz="2400" b="1" dirty="0">
              <a:latin typeface="Helvetica" pitchFamily="2" charset="0"/>
            </a:endParaRPr>
          </a:p>
          <a:p>
            <a:pPr marL="342900" lvl="0" indent="-342900" defTabSz="457200">
              <a:spcBef>
                <a:spcPct val="20000"/>
              </a:spcBef>
              <a:buFont typeface="Arial" panose="020B0604020202020204" pitchFamily="34" charset="0"/>
              <a:buChar char="•"/>
            </a:pPr>
            <a:r>
              <a:rPr lang="en-US" sz="2200" b="1" dirty="0">
                <a:solidFill>
                  <a:srgbClr val="00B0F0"/>
                </a:solidFill>
                <a:latin typeface="Helvetica" pitchFamily="2" charset="0"/>
              </a:rPr>
              <a:t>Join the conversation: </a:t>
            </a:r>
            <a:r>
              <a:rPr lang="en-US" sz="2200" b="1" dirty="0">
                <a:latin typeface="Helvetica" pitchFamily="2" charset="0"/>
              </a:rPr>
              <a:t>#EveryNewborn, #EveryChildAlive </a:t>
            </a:r>
          </a:p>
          <a:p>
            <a:pPr marL="342900" lvl="0" indent="-342900" defTabSz="457200">
              <a:spcBef>
                <a:spcPct val="20000"/>
              </a:spcBef>
              <a:buFont typeface="Arial" panose="020B0604020202020204" pitchFamily="34" charset="0"/>
              <a:buChar char="•"/>
            </a:pPr>
            <a:endParaRPr lang="en-US" sz="2200" b="1" dirty="0">
              <a:latin typeface="Helvetica" pitchFamily="2" charset="0"/>
            </a:endParaRPr>
          </a:p>
          <a:p>
            <a:pPr marL="0" lvl="1" defTabSz="457200">
              <a:spcBef>
                <a:spcPct val="20000"/>
              </a:spcBef>
            </a:pPr>
            <a:r>
              <a:rPr lang="en-GB" sz="2200" b="1" dirty="0">
                <a:solidFill>
                  <a:srgbClr val="00B0F0"/>
                </a:solidFill>
                <a:latin typeface="Helvetica" panose="020B0604020202020204" pitchFamily="34" charset="0"/>
                <a:cs typeface="Helvetica" panose="020B0604020202020204" pitchFamily="34" charset="0"/>
              </a:rPr>
              <a:t>Join the Community of Practice for the care of the small and sick </a:t>
            </a:r>
            <a:r>
              <a:rPr lang="en-GB" sz="2200" b="1" dirty="0" err="1">
                <a:solidFill>
                  <a:srgbClr val="00B0F0"/>
                </a:solidFill>
                <a:latin typeface="Helvetica" panose="020B0604020202020204" pitchFamily="34" charset="0"/>
                <a:cs typeface="Helvetica" panose="020B0604020202020204" pitchFamily="34" charset="0"/>
              </a:rPr>
              <a:t>newborn</a:t>
            </a:r>
            <a:r>
              <a:rPr lang="en-GB" sz="2200" b="1" dirty="0">
                <a:solidFill>
                  <a:srgbClr val="00B0F0"/>
                </a:solidFill>
                <a:latin typeface="Helvetica" panose="020B0604020202020204" pitchFamily="34" charset="0"/>
                <a:cs typeface="Helvetica" panose="020B0604020202020204" pitchFamily="34" charset="0"/>
              </a:rPr>
              <a:t>:</a:t>
            </a:r>
          </a:p>
          <a:p>
            <a:pPr lvl="1" indent="-457200" defTabSz="457200">
              <a:spcBef>
                <a:spcPct val="20000"/>
              </a:spcBef>
            </a:pPr>
            <a:r>
              <a:rPr lang="en-US" sz="2200" b="1" dirty="0">
                <a:latin typeface="Helvetica" pitchFamily="2" charset="0"/>
              </a:rPr>
              <a:t>	Register at </a:t>
            </a:r>
            <a:r>
              <a:rPr lang="en-GB" sz="2200" b="1" dirty="0">
                <a:latin typeface="Helvetica" panose="020B0604020202020204" pitchFamily="34" charset="0"/>
                <a:cs typeface="Helvetica" panose="020B0604020202020204" pitchFamily="34" charset="0"/>
                <a:hlinkClick r:id="rId6"/>
              </a:rPr>
              <a:t>https://ibpnetwork.org/topics/14356</a:t>
            </a:r>
            <a:endParaRPr lang="en-GB" sz="2200" b="1" dirty="0">
              <a:latin typeface="Helvetica" panose="020B0604020202020204" pitchFamily="34" charset="0"/>
              <a:cs typeface="Helvetica" panose="020B0604020202020204" pitchFamily="34" charset="0"/>
            </a:endParaRPr>
          </a:p>
          <a:p>
            <a:pPr marL="0" lvl="1" indent="457200" defTabSz="457200">
              <a:spcBef>
                <a:spcPct val="20000"/>
              </a:spcBef>
            </a:pPr>
            <a:r>
              <a:rPr lang="en-US" sz="2200" b="1" dirty="0">
                <a:latin typeface="Helvetica" pitchFamily="2" charset="0"/>
              </a:rPr>
              <a:t>Online kick-off event 24 June 2 pm GMT</a:t>
            </a:r>
          </a:p>
          <a:p>
            <a:pPr marL="342900" indent="-342900">
              <a:buFont typeface="Arial" panose="020B0604020202020204" pitchFamily="34" charset="0"/>
              <a:buChar char="•"/>
            </a:pPr>
            <a:endParaRPr lang="en-US" sz="2400" b="1" dirty="0">
              <a:latin typeface="Helvetica" pitchFamily="2" charset="0"/>
            </a:endParaRPr>
          </a:p>
        </p:txBody>
      </p:sp>
    </p:spTree>
    <p:extLst>
      <p:ext uri="{BB962C8B-B14F-4D97-AF65-F5344CB8AC3E}">
        <p14:creationId xmlns:p14="http://schemas.microsoft.com/office/powerpoint/2010/main" val="47060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1527641" y="3297007"/>
            <a:ext cx="2492165" cy="242827"/>
          </a:xfrm>
          <a:prstGeom prst="rect">
            <a:avLst/>
          </a:prstGeom>
          <a:noFill/>
        </p:spPr>
        <p:txBody>
          <a:bodyPr wrap="square" lIns="0" tIns="0" rIns="0" bIns="0" rtlCol="0" anchor="t"/>
          <a:lstStyle/>
          <a:p>
            <a:pPr marL="0" marR="0" lvl="0" indent="0" algn="ctr" defTabSz="914400" rtl="0" eaLnBrk="1" fontAlgn="auto" latinLnBrk="0" hangingPunct="1">
              <a:lnSpc>
                <a:spcPts val="2354"/>
              </a:lnSpc>
              <a:spcBef>
                <a:spcPts val="0"/>
              </a:spcBef>
              <a:spcAft>
                <a:spcPts val="60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Source Sans Pro SemiBold" pitchFamily="34" charset="0"/>
                <a:ea typeface="Source Sans Pro SemiBold" pitchFamily="34" charset="-122"/>
                <a:cs typeface="Source Sans Pro SemiBold" pitchFamily="34" charset="-120"/>
              </a:rPr>
              <a:t>Type headline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p:cNvPicPr>
            <a:picLocks noChangeAspect="1"/>
          </p:cNvPicPr>
          <p:nvPr/>
        </p:nvPicPr>
        <p:blipFill>
          <a:blip r:embed="rId3"/>
          <a:srcRect/>
          <a:stretch/>
        </p:blipFill>
        <p:spPr>
          <a:xfrm>
            <a:off x="6577475" y="396347"/>
            <a:ext cx="2465889" cy="2465889"/>
          </a:xfrm>
          <a:prstGeom prst="rect">
            <a:avLst/>
          </a:prstGeom>
        </p:spPr>
      </p:pic>
      <p:sp>
        <p:nvSpPr>
          <p:cNvPr id="8" name="Object 7"/>
          <p:cNvSpPr/>
          <p:nvPr/>
        </p:nvSpPr>
        <p:spPr>
          <a:xfrm>
            <a:off x="6577475" y="2819706"/>
            <a:ext cx="2465890" cy="486066"/>
          </a:xfrm>
          <a:prstGeom prst="rect">
            <a:avLst/>
          </a:prstGeom>
          <a:solidFill>
            <a:schemeClr val="tx1">
              <a:lumMod val="50000"/>
              <a:lumOff val="50000"/>
            </a:schemeClr>
          </a:solidFill>
        </p:spPr>
        <p:txBody>
          <a:bodyPr wrap="square" lIns="0" tIns="0" rIns="0" bIns="0" rtlCol="0" anchor="ctr" anchorCtr="0"/>
          <a:lstStyle/>
          <a:p>
            <a:pPr marL="0" marR="0" lvl="0" indent="0" algn="ctr" defTabSz="914400" rtl="0" eaLnBrk="1" fontAlgn="auto" latinLnBrk="0" hangingPunct="1">
              <a:lnSpc>
                <a:spcPts val="2354"/>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ource Sans Pro SemiBold" pitchFamily="34" charset="0"/>
                <a:ea typeface="Source Sans Pro SemiBold" pitchFamily="34" charset="-122"/>
                <a:cs typeface="Source Sans Pro SemiBold" pitchFamily="34" charset="-120"/>
              </a:rPr>
              <a:t>Dr. </a:t>
            </a:r>
            <a:r>
              <a:rPr kumimoji="0" lang="en-US" sz="2000" b="0" i="0" u="none" strike="noStrike" kern="1200" cap="none" spc="0" normalizeH="0" baseline="0" noProof="0" dirty="0" err="1">
                <a:ln>
                  <a:noFill/>
                </a:ln>
                <a:solidFill>
                  <a:prstClr val="white"/>
                </a:solidFill>
                <a:effectLst/>
                <a:uLnTx/>
                <a:uFillTx/>
                <a:latin typeface="Source Sans Pro SemiBold" pitchFamily="34" charset="0"/>
                <a:ea typeface="Source Sans Pro SemiBold" pitchFamily="34" charset="-122"/>
                <a:cs typeface="Source Sans Pro SemiBold" pitchFamily="34" charset="-120"/>
              </a:rPr>
              <a:t>Tedbabe</a:t>
            </a:r>
            <a:r>
              <a:rPr kumimoji="0" lang="en-US" sz="2000" b="0" i="0" u="none" strike="noStrike" kern="1200" cap="none" spc="0" normalizeH="0" baseline="0" noProof="0" dirty="0">
                <a:ln>
                  <a:noFill/>
                </a:ln>
                <a:solidFill>
                  <a:prstClr val="white"/>
                </a:solidFill>
                <a:effectLst/>
                <a:uLnTx/>
                <a:uFillTx/>
                <a:latin typeface="Source Sans Pro SemiBold" pitchFamily="34" charset="0"/>
                <a:ea typeface="Source Sans Pro SemiBold" pitchFamily="34" charset="-122"/>
                <a:cs typeface="Source Sans Pro SemiBold" pitchFamily="34" charset="-120"/>
              </a:rPr>
              <a:t> </a:t>
            </a:r>
            <a:r>
              <a:rPr kumimoji="0" lang="en-US" sz="2000" b="0" i="0" u="none" strike="noStrike" kern="1200" cap="none" spc="0" normalizeH="0" baseline="0" noProof="0" dirty="0" err="1">
                <a:ln>
                  <a:noFill/>
                </a:ln>
                <a:solidFill>
                  <a:prstClr val="white"/>
                </a:solidFill>
                <a:effectLst/>
                <a:uLnTx/>
                <a:uFillTx/>
                <a:latin typeface="Source Sans Pro SemiBold" pitchFamily="34" charset="0"/>
                <a:ea typeface="Source Sans Pro SemiBold" pitchFamily="34" charset="-122"/>
                <a:cs typeface="Source Sans Pro SemiBold" pitchFamily="34" charset="-120"/>
              </a:rPr>
              <a:t>Degefie</a:t>
            </a:r>
            <a:r>
              <a:rPr kumimoji="0" lang="en-US" sz="2000" b="0" i="0" u="none" strike="noStrike" kern="1200" cap="none" spc="0" normalizeH="0" baseline="0" noProof="0" dirty="0">
                <a:ln>
                  <a:noFill/>
                </a:ln>
                <a:solidFill>
                  <a:prstClr val="white"/>
                </a:solidFill>
                <a:effectLst/>
                <a:uLnTx/>
                <a:uFillTx/>
                <a:latin typeface="Source Sans Pro SemiBold" pitchFamily="34" charset="0"/>
                <a:ea typeface="Source Sans Pro SemiBold" pitchFamily="34" charset="-122"/>
                <a:cs typeface="Source Sans Pro SemiBold" pitchFamily="34" charset="-120"/>
              </a:rPr>
              <a:t> </a:t>
            </a:r>
            <a:r>
              <a:rPr kumimoji="0" lang="en-US" sz="2000" b="0" i="0" u="none" strike="noStrike" kern="1200" cap="none" spc="0" normalizeH="0" baseline="0" noProof="0" dirty="0" err="1">
                <a:ln>
                  <a:noFill/>
                </a:ln>
                <a:solidFill>
                  <a:prstClr val="white"/>
                </a:solidFill>
                <a:effectLst/>
                <a:uLnTx/>
                <a:uFillTx/>
                <a:latin typeface="Source Sans Pro SemiBold" pitchFamily="34" charset="0"/>
                <a:ea typeface="Source Sans Pro SemiBold" pitchFamily="34" charset="-122"/>
                <a:cs typeface="Source Sans Pro SemiBold" pitchFamily="34" charset="-120"/>
              </a:rPr>
              <a:t>Hailegebriel</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Object 8"/>
          <p:cNvPicPr>
            <a:picLocks noChangeAspect="1"/>
          </p:cNvPicPr>
          <p:nvPr/>
        </p:nvPicPr>
        <p:blipFill>
          <a:blip r:embed="rId4"/>
          <a:srcRect/>
          <a:stretch/>
        </p:blipFill>
        <p:spPr>
          <a:xfrm>
            <a:off x="9234653" y="3560794"/>
            <a:ext cx="2498466" cy="2690655"/>
          </a:xfrm>
          <a:prstGeom prst="rect">
            <a:avLst/>
          </a:prstGeom>
        </p:spPr>
      </p:pic>
      <p:sp>
        <p:nvSpPr>
          <p:cNvPr id="12" name="Object 11"/>
          <p:cNvSpPr/>
          <p:nvPr/>
        </p:nvSpPr>
        <p:spPr>
          <a:xfrm>
            <a:off x="363376" y="1949777"/>
            <a:ext cx="5737161" cy="404909"/>
          </a:xfrm>
          <a:prstGeom prst="rect">
            <a:avLst/>
          </a:prstGeom>
          <a:noFill/>
        </p:spPr>
        <p:txBody>
          <a:bodyPr wrap="square" lIns="0" tIns="0" rIns="0" bIns="0" rtlCol="0" anchor="t"/>
          <a:lstStyle/>
          <a:p>
            <a:pPr marL="0" marR="0" lvl="0" indent="0" algn="l" defTabSz="914400" rtl="0" eaLnBrk="1" fontAlgn="auto" latinLnBrk="0" hangingPunct="1">
              <a:lnSpc>
                <a:spcPts val="1727"/>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Introduction to the webinar series and the speakers –  Dr.</a:t>
            </a:r>
            <a:b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b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Tedbabe</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Degefie</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Hailegebriel</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UNICEF</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Object 12"/>
          <p:cNvSpPr/>
          <p:nvPr/>
        </p:nvSpPr>
        <p:spPr>
          <a:xfrm>
            <a:off x="344196" y="1947464"/>
            <a:ext cx="5737161" cy="92846"/>
          </a:xfrm>
          <a:prstGeom prst="rect">
            <a:avLst/>
          </a:prstGeom>
          <a:noFill/>
        </p:spPr>
        <p:txBody>
          <a:bodyPr wrap="square" lIns="0" tIns="0" rIns="0" bIns="0" rtlCol="0" anchor="t"/>
          <a:lstStyle/>
          <a:p>
            <a:pPr marL="0" marR="0" lvl="0" indent="0" algn="l" defTabSz="914400" rtl="0" eaLnBrk="1" fontAlgn="auto" latinLnBrk="0" hangingPunct="1">
              <a:lnSpc>
                <a:spcPts val="841"/>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344196" y="4001378"/>
            <a:ext cx="5737161" cy="92846"/>
          </a:xfrm>
          <a:prstGeom prst="rect">
            <a:avLst/>
          </a:prstGeom>
          <a:noFill/>
        </p:spPr>
        <p:txBody>
          <a:bodyPr wrap="square" lIns="0" tIns="0" rIns="0" bIns="0" rtlCol="0" anchor="t"/>
          <a:lstStyle/>
          <a:p>
            <a:pPr marL="0" marR="0" lvl="0" indent="0" algn="l" defTabSz="914400" rtl="0" eaLnBrk="1" fontAlgn="auto" latinLnBrk="0" hangingPunct="1">
              <a:lnSpc>
                <a:spcPts val="841"/>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344196" y="4918726"/>
            <a:ext cx="5737161" cy="92846"/>
          </a:xfrm>
          <a:prstGeom prst="rect">
            <a:avLst/>
          </a:prstGeom>
          <a:noFill/>
        </p:spPr>
        <p:txBody>
          <a:bodyPr wrap="square" lIns="0" tIns="0" rIns="0" bIns="0" rtlCol="0" anchor="t"/>
          <a:lstStyle/>
          <a:p>
            <a:pPr marL="0" marR="0" lvl="0" indent="0" algn="l" defTabSz="914400" rtl="0" eaLnBrk="1" fontAlgn="auto" latinLnBrk="0" hangingPunct="1">
              <a:lnSpc>
                <a:spcPts val="841"/>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284586" y="4699077"/>
            <a:ext cx="5737161" cy="404909"/>
          </a:xfrm>
          <a:prstGeom prst="rect">
            <a:avLst/>
          </a:prstGeom>
          <a:noFill/>
        </p:spPr>
        <p:txBody>
          <a:bodyPr wrap="square" lIns="0" tIns="0" rIns="0" bIns="0" rtlCol="0" anchor="t"/>
          <a:lstStyle/>
          <a:p>
            <a:pPr marL="0" marR="0" lvl="0" indent="0" algn="l" defTabSz="914400" rtl="0" eaLnBrk="1" fontAlgn="auto" latinLnBrk="0" hangingPunct="1">
              <a:lnSpc>
                <a:spcPts val="1727"/>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COVID-19 impact on early childhood development </a:t>
            </a:r>
            <a:r>
              <a:rPr kumimoji="0" lang="en-GB" sz="17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and ways to support nurturing care during the outbreak</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Dr.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Tedbabe</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Degefie</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Hailegebriel</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UNICEF</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344196" y="5616856"/>
            <a:ext cx="5737161" cy="92846"/>
          </a:xfrm>
          <a:prstGeom prst="rect">
            <a:avLst/>
          </a:prstGeom>
          <a:noFill/>
        </p:spPr>
        <p:txBody>
          <a:bodyPr wrap="square" lIns="0" tIns="0" rIns="0" bIns="0" rtlCol="0" anchor="t"/>
          <a:lstStyle/>
          <a:p>
            <a:pPr marL="0" marR="0" lvl="0" indent="0" algn="l" defTabSz="914400" rtl="0" eaLnBrk="1" fontAlgn="auto" latinLnBrk="0" hangingPunct="1">
              <a:lnSpc>
                <a:spcPts val="841"/>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284585" y="5624198"/>
            <a:ext cx="5737161" cy="185691"/>
          </a:xfrm>
          <a:prstGeom prst="rect">
            <a:avLst/>
          </a:prstGeom>
          <a:noFill/>
        </p:spPr>
        <p:txBody>
          <a:bodyPr wrap="square" lIns="0" tIns="0" rIns="0" bIns="0" rtlCol="0" anchor="t"/>
          <a:lstStyle/>
          <a:p>
            <a:pPr marL="0" marR="0" lvl="0" indent="0" algn="l" defTabSz="914400" rtl="0" eaLnBrk="1" fontAlgn="auto" latinLnBrk="0" hangingPunct="1">
              <a:lnSpc>
                <a:spcPts val="1727"/>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Questions and answers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344196" y="6095768"/>
            <a:ext cx="5737161" cy="92846"/>
          </a:xfrm>
          <a:prstGeom prst="rect">
            <a:avLst/>
          </a:prstGeom>
          <a:noFill/>
        </p:spPr>
        <p:txBody>
          <a:bodyPr wrap="square" lIns="0" tIns="0" rIns="0" bIns="0" rtlCol="0" anchor="t"/>
          <a:lstStyle/>
          <a:p>
            <a:pPr marL="0" marR="0" lvl="0" indent="0" algn="l" defTabSz="914400" rtl="0" eaLnBrk="1" fontAlgn="auto" latinLnBrk="0" hangingPunct="1">
              <a:lnSpc>
                <a:spcPts val="841"/>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284584" y="6086697"/>
            <a:ext cx="5737161" cy="185691"/>
          </a:xfrm>
          <a:prstGeom prst="rect">
            <a:avLst/>
          </a:prstGeom>
          <a:noFill/>
        </p:spPr>
        <p:txBody>
          <a:bodyPr wrap="square" lIns="0" tIns="0" rIns="0" bIns="0" rtlCol="0" anchor="t"/>
          <a:lstStyle/>
          <a:p>
            <a:pPr marL="0" marR="0" lvl="0" indent="0" algn="l" defTabSz="914400" rtl="0" eaLnBrk="1" fontAlgn="auto" latinLnBrk="0" hangingPunct="1">
              <a:lnSpc>
                <a:spcPts val="1727"/>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Closing and next webinar</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Object 24"/>
          <p:cNvSpPr/>
          <p:nvPr/>
        </p:nvSpPr>
        <p:spPr>
          <a:xfrm>
            <a:off x="380130" y="461157"/>
            <a:ext cx="5713204" cy="307104"/>
          </a:xfrm>
          <a:prstGeom prst="rect">
            <a:avLst/>
          </a:prstGeom>
          <a:noFill/>
        </p:spPr>
        <p:txBody>
          <a:bodyPr wrap="square" lIns="0" tIns="0" rIns="0" bIns="0" rtlCol="0" anchor="t"/>
          <a:lstStyle/>
          <a:p>
            <a:pPr marL="0" marR="0" lvl="0" indent="0" algn="l" defTabSz="914400" rtl="0" eaLnBrk="1" fontAlgn="auto" latinLnBrk="0" hangingPunct="1">
              <a:lnSpc>
                <a:spcPts val="3061"/>
              </a:lnSpc>
              <a:spcBef>
                <a:spcPts val="0"/>
              </a:spcBef>
              <a:spcAft>
                <a:spcPts val="600"/>
              </a:spcAft>
              <a:buClrTx/>
              <a:buSzTx/>
              <a:buFontTx/>
              <a:buNone/>
              <a:tabLst/>
              <a:defRPr/>
            </a:pPr>
            <a:r>
              <a:rPr kumimoji="0" lang="en-US" sz="2900" b="1"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rPr>
              <a:t>AGENDA – Session 2</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bject 25"/>
          <p:cNvSpPr/>
          <p:nvPr/>
        </p:nvSpPr>
        <p:spPr>
          <a:xfrm>
            <a:off x="360892" y="1175091"/>
            <a:ext cx="5904854" cy="622009"/>
          </a:xfrm>
          <a:prstGeom prst="rect">
            <a:avLst/>
          </a:prstGeom>
          <a:noFill/>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rPr>
              <a:t>Facilitator: Dr. </a:t>
            </a:r>
            <a:r>
              <a:rPr kumimoji="0" lang="en-US" sz="1700" b="0" i="0" u="none" strike="noStrike" kern="1200" cap="none" spc="0" normalizeH="0" baseline="0" noProof="0" dirty="0" err="1">
                <a:ln>
                  <a:noFill/>
                </a:ln>
                <a:solidFill>
                  <a:srgbClr val="0ABAF1"/>
                </a:solidFill>
                <a:effectLst/>
                <a:uLnTx/>
                <a:uFillTx/>
                <a:latin typeface="Source Sans Pro SemiBold" pitchFamily="34" charset="0"/>
                <a:ea typeface="Source Sans Pro SemiBold" pitchFamily="34" charset="-122"/>
                <a:cs typeface="Source Sans Pro SemiBold" pitchFamily="34" charset="-120"/>
              </a:rPr>
              <a:t>Tedbabe</a:t>
            </a:r>
            <a:r>
              <a:rPr kumimoji="0" lang="en-US" sz="1700" b="0"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0ABAF1"/>
                </a:solidFill>
                <a:effectLst/>
                <a:uLnTx/>
                <a:uFillTx/>
                <a:latin typeface="Source Sans Pro SemiBold" pitchFamily="34" charset="0"/>
                <a:ea typeface="Source Sans Pro SemiBold" pitchFamily="34" charset="-122"/>
                <a:cs typeface="Source Sans Pro SemiBold" pitchFamily="34" charset="-120"/>
              </a:rPr>
              <a:t>Degefie</a:t>
            </a:r>
            <a:r>
              <a:rPr kumimoji="0" lang="en-US" sz="1700" b="0"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rPr>
              <a:t> </a:t>
            </a:r>
            <a:r>
              <a:rPr kumimoji="0" lang="en-US" sz="1700" b="0" i="0" u="none" strike="noStrike" kern="1200" cap="none" spc="0" normalizeH="0" baseline="0" noProof="0" dirty="0" err="1">
                <a:ln>
                  <a:noFill/>
                </a:ln>
                <a:solidFill>
                  <a:srgbClr val="0ABAF1"/>
                </a:solidFill>
                <a:effectLst/>
                <a:uLnTx/>
                <a:uFillTx/>
                <a:latin typeface="Source Sans Pro SemiBold" pitchFamily="34" charset="0"/>
                <a:ea typeface="Source Sans Pro SemiBold" pitchFamily="34" charset="-122"/>
                <a:cs typeface="Source Sans Pro SemiBold" pitchFamily="34" charset="-120"/>
              </a:rPr>
              <a:t>Hailegebriel</a:t>
            </a:r>
            <a:endParaRPr kumimoji="0" lang="en-US" sz="1700" b="0"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ABAF1"/>
                </a:solidFill>
                <a:effectLst/>
                <a:uLnTx/>
                <a:uFillTx/>
                <a:latin typeface="Source Sans Pro SemiBold" pitchFamily="34" charset="0"/>
                <a:ea typeface="Source Sans Pro SemiBold" pitchFamily="34" charset="-122"/>
                <a:cs typeface="Source Sans Pro SemiBold" pitchFamily="34" charset="-120"/>
              </a:rPr>
              <a:t>Senior Adviser, Maternal and Newborn Health, UNICEF</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Object 7">
            <a:extLst>
              <a:ext uri="{FF2B5EF4-FFF2-40B4-BE49-F238E27FC236}">
                <a16:creationId xmlns:a16="http://schemas.microsoft.com/office/drawing/2014/main" id="{E21E6D24-EFD9-49B9-AF75-C79EBB9B9BDE}"/>
              </a:ext>
            </a:extLst>
          </p:cNvPr>
          <p:cNvSpPr/>
          <p:nvPr/>
        </p:nvSpPr>
        <p:spPr>
          <a:xfrm>
            <a:off x="9234653" y="6249966"/>
            <a:ext cx="2498466" cy="393585"/>
          </a:xfrm>
          <a:prstGeom prst="rect">
            <a:avLst/>
          </a:prstGeom>
          <a:solidFill>
            <a:schemeClr val="tx1">
              <a:lumMod val="50000"/>
              <a:lumOff val="50000"/>
            </a:schemeClr>
          </a:solidFill>
        </p:spPr>
        <p:txBody>
          <a:bodyPr wrap="square" lIns="0" tIns="0" rIns="0" bIns="0" rtlCol="0" anchor="ctr" anchorCtr="0"/>
          <a:lstStyle/>
          <a:p>
            <a:pPr marL="0" marR="0" lvl="0" indent="0" algn="ctr" defTabSz="914400" rtl="0" eaLnBrk="1" fontAlgn="auto" latinLnBrk="0" hangingPunct="1">
              <a:lnSpc>
                <a:spcPts val="2354"/>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ource Sans Pro SemiBold" pitchFamily="34" charset="0"/>
                <a:ea typeface="Source Sans Pro SemiBold" pitchFamily="34" charset="-122"/>
                <a:cs typeface="Source Sans Pro SemiBold" pitchFamily="34" charset="-120"/>
              </a:rPr>
              <a:t>Dr. Nathalie </a:t>
            </a:r>
            <a:r>
              <a:rPr kumimoji="0" lang="en-US" sz="2000" b="0" i="0" u="none" strike="noStrike" kern="1200" cap="none" spc="0" normalizeH="0" baseline="0" noProof="0" dirty="0" err="1">
                <a:ln>
                  <a:noFill/>
                </a:ln>
                <a:solidFill>
                  <a:prstClr val="white"/>
                </a:solidFill>
                <a:effectLst/>
                <a:uLnTx/>
                <a:uFillTx/>
                <a:latin typeface="Source Sans Pro SemiBold" pitchFamily="34" charset="0"/>
                <a:ea typeface="Source Sans Pro SemiBold" pitchFamily="34" charset="-122"/>
                <a:cs typeface="Source Sans Pro SemiBold" pitchFamily="34" charset="-120"/>
              </a:rPr>
              <a:t>Charpak</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6E49073E-FFED-49A9-98C5-E431E4C0DBE1}"/>
              </a:ext>
            </a:extLst>
          </p:cNvPr>
          <p:cNvPicPr>
            <a:picLocks noChangeAspect="1"/>
          </p:cNvPicPr>
          <p:nvPr/>
        </p:nvPicPr>
        <p:blipFill rotWithShape="1">
          <a:blip r:embed="rId5"/>
          <a:srcRect t="3885" b="12657"/>
          <a:stretch/>
        </p:blipFill>
        <p:spPr>
          <a:xfrm>
            <a:off x="6577476" y="3560794"/>
            <a:ext cx="2465890" cy="2757974"/>
          </a:xfrm>
          <a:prstGeom prst="rect">
            <a:avLst/>
          </a:prstGeom>
        </p:spPr>
      </p:pic>
      <p:sp>
        <p:nvSpPr>
          <p:cNvPr id="29" name="Object 10">
            <a:extLst>
              <a:ext uri="{FF2B5EF4-FFF2-40B4-BE49-F238E27FC236}">
                <a16:creationId xmlns:a16="http://schemas.microsoft.com/office/drawing/2014/main" id="{86244859-A4C0-4D9D-B567-BFC73D49FDFD}"/>
              </a:ext>
            </a:extLst>
          </p:cNvPr>
          <p:cNvSpPr/>
          <p:nvPr/>
        </p:nvSpPr>
        <p:spPr>
          <a:xfrm>
            <a:off x="6566328" y="6280324"/>
            <a:ext cx="2477036" cy="372024"/>
          </a:xfrm>
          <a:prstGeom prst="rect">
            <a:avLst/>
          </a:prstGeom>
          <a:solidFill>
            <a:schemeClr val="tx1">
              <a:lumMod val="50000"/>
              <a:lumOff val="50000"/>
            </a:schemeClr>
          </a:solidFill>
        </p:spPr>
        <p:txBody>
          <a:bodyPr wrap="square" lIns="0" tIns="0" rIns="0" bIns="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ource Sans Pro SemiBold" pitchFamily="34" charset="0"/>
                <a:ea typeface="Source Sans Pro SemiBold" pitchFamily="34" charset="-122"/>
                <a:cs typeface="Source Sans Pro SemiBold" pitchFamily="34" charset="-120"/>
              </a:rPr>
              <a:t>Dr. Susan </a:t>
            </a:r>
            <a:r>
              <a:rPr kumimoji="0" lang="en-US" sz="2000" b="0" i="0" u="none" strike="noStrike" kern="1200" cap="none" spc="0" normalizeH="0" baseline="0" noProof="0" dirty="0" err="1">
                <a:ln>
                  <a:noFill/>
                </a:ln>
                <a:solidFill>
                  <a:srgbClr val="FFFFFF"/>
                </a:solidFill>
                <a:effectLst/>
                <a:uLnTx/>
                <a:uFillTx/>
                <a:latin typeface="Source Sans Pro SemiBold" pitchFamily="34" charset="0"/>
                <a:ea typeface="Source Sans Pro SemiBold" pitchFamily="34" charset="-122"/>
                <a:cs typeface="Source Sans Pro SemiBold" pitchFamily="34" charset="-120"/>
              </a:rPr>
              <a:t>Niermeyer</a:t>
            </a:r>
            <a:r>
              <a:rPr kumimoji="0" lang="en-US" sz="2000" b="0" i="0" u="none" strike="noStrike" kern="1200" cap="none" spc="0" normalizeH="0" baseline="0" noProof="0" dirty="0">
                <a:ln>
                  <a:noFill/>
                </a:ln>
                <a:solidFill>
                  <a:srgbClr val="FFFFFF"/>
                </a:solidFill>
                <a:effectLst/>
                <a:uLnTx/>
                <a:uFillTx/>
                <a:latin typeface="Source Sans Pro SemiBold" pitchFamily="34" charset="0"/>
                <a:ea typeface="Source Sans Pro SemiBold" pitchFamily="34" charset="-122"/>
                <a:cs typeface="Source Sans Pro SemiBold" pitchFamily="34" charset="-120"/>
              </a:rPr>
              <a:t> </a:t>
            </a:r>
            <a:r>
              <a:rPr kumimoji="0" lang="en-US" sz="2300" b="0" i="0" u="none" strike="noStrike" kern="1200" cap="none" spc="0" normalizeH="0" baseline="0" noProof="0" dirty="0" err="1">
                <a:ln>
                  <a:noFill/>
                </a:ln>
                <a:solidFill>
                  <a:srgbClr val="FFFFFF"/>
                </a:solidFill>
                <a:effectLst/>
                <a:uLnTx/>
                <a:uFillTx/>
                <a:latin typeface="Source Sans Pro SemiBold" pitchFamily="34" charset="0"/>
                <a:ea typeface="Source Sans Pro SemiBold" pitchFamily="34" charset="-122"/>
                <a:cs typeface="Source Sans Pro SemiBold" pitchFamily="34" charset="-120"/>
              </a:rPr>
              <a:t>Palamountain</a:t>
            </a:r>
            <a:endParaRPr kumimoji="0" lang="en-US" sz="23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Object 13">
            <a:extLst>
              <a:ext uri="{FF2B5EF4-FFF2-40B4-BE49-F238E27FC236}">
                <a16:creationId xmlns:a16="http://schemas.microsoft.com/office/drawing/2014/main" id="{8D1B38A8-0BB2-43B9-96F0-CF20182D18FD}"/>
              </a:ext>
            </a:extLst>
          </p:cNvPr>
          <p:cNvSpPr/>
          <p:nvPr/>
        </p:nvSpPr>
        <p:spPr>
          <a:xfrm>
            <a:off x="306324" y="2546206"/>
            <a:ext cx="5737161" cy="881920"/>
          </a:xfrm>
          <a:prstGeom prst="rect">
            <a:avLst/>
          </a:prstGeom>
          <a:noFill/>
        </p:spPr>
        <p:txBody>
          <a:bodyPr wrap="square" lIns="0" tIns="0" rIns="0" bIns="0" rtlCol="0" anchor="t"/>
          <a:lstStyle/>
          <a:p>
            <a:pPr marL="0" marR="0" lvl="0" indent="0" algn="l" defTabSz="914400" rtl="0" eaLnBrk="1" fontAlgn="auto" latinLnBrk="0" hangingPunct="1">
              <a:lnSpc>
                <a:spcPts val="1727"/>
              </a:lnSpc>
              <a:spcBef>
                <a:spcPts val="0"/>
              </a:spcBef>
              <a:spcAft>
                <a:spcPts val="600"/>
              </a:spcAft>
              <a:buClrTx/>
              <a:buSzTx/>
              <a:buFontTx/>
              <a:buNone/>
              <a:tabLst/>
              <a:defRPr/>
            </a:pP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Key findings of ‘Ensure they thrive’, Chapter 4 of the </a:t>
            </a:r>
            <a:r>
              <a:rPr kumimoji="0" lang="en-US" sz="1700" b="0" i="1"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Survive and Thrive</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report – Dr. Susan </a:t>
            </a:r>
            <a:r>
              <a:rPr kumimoji="0" lang="en-US" sz="1700" b="0" i="0" u="none" strike="noStrike" kern="1200" cap="none" spc="0" normalizeH="0" baseline="0" noProof="0" dirty="0" err="1">
                <a:ln>
                  <a:noFill/>
                </a:ln>
                <a:solidFill>
                  <a:srgbClr val="121212"/>
                </a:solidFill>
                <a:effectLst/>
                <a:uLnTx/>
                <a:uFillTx/>
                <a:latin typeface="Source Sans Pro SemiBold" pitchFamily="34" charset="0"/>
                <a:ea typeface="Source Sans Pro SemiBold" pitchFamily="34" charset="-122"/>
                <a:cs typeface="Source Sans Pro SemiBold" pitchFamily="34" charset="-120"/>
              </a:rPr>
              <a:t>Niermeyer</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GB" sz="17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Professor of Pediatrics, University of Colorado School of Medicine</a:t>
            </a:r>
            <a:endParaRPr kumimoji="0" lang="en-US" sz="17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endParaRPr>
          </a:p>
        </p:txBody>
      </p:sp>
      <p:sp>
        <p:nvSpPr>
          <p:cNvPr id="31" name="Object 15">
            <a:extLst>
              <a:ext uri="{FF2B5EF4-FFF2-40B4-BE49-F238E27FC236}">
                <a16:creationId xmlns:a16="http://schemas.microsoft.com/office/drawing/2014/main" id="{17E4E3AB-7E58-4026-BFDD-41E4614F0996}"/>
              </a:ext>
            </a:extLst>
          </p:cNvPr>
          <p:cNvSpPr/>
          <p:nvPr/>
        </p:nvSpPr>
        <p:spPr>
          <a:xfrm>
            <a:off x="284587" y="3453159"/>
            <a:ext cx="5737161" cy="1189283"/>
          </a:xfrm>
          <a:prstGeom prst="rect">
            <a:avLst/>
          </a:prstGeom>
          <a:noFill/>
        </p:spPr>
        <p:txBody>
          <a:bodyPr wrap="square" lIns="0" tIns="0" rIns="0" bIns="0" rtlCol="0" anchor="t"/>
          <a:lstStyle/>
          <a:p>
            <a:pPr marL="0" marR="0" lvl="0" indent="112713" algn="l" defTabSz="914400" rtl="0" eaLnBrk="1" fontAlgn="auto" latinLnBrk="0" hangingPunct="1">
              <a:lnSpc>
                <a:spcPts val="1727"/>
              </a:lnSpc>
              <a:spcBef>
                <a:spcPts val="0"/>
              </a:spcBef>
              <a:spcAft>
                <a:spcPts val="60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The impact of kangaroo mother care on survival, neurodevelopment and the bonding between mother and infant: an example from Colombia </a:t>
            </a:r>
            <a:r>
              <a:rPr kumimoji="0" lang="en-US" sz="1700" b="0" i="0" u="none" strike="noStrike" kern="1200" cap="none" spc="0" normalizeH="0" baseline="0" noProof="0" dirty="0">
                <a:ln>
                  <a:noFill/>
                </a:ln>
                <a:solidFill>
                  <a:srgbClr val="121212"/>
                </a:solidFill>
                <a:effectLst/>
                <a:uLnTx/>
                <a:uFillTx/>
                <a:latin typeface="Source Sans Pro SemiBold" pitchFamily="34" charset="0"/>
                <a:ea typeface="Source Sans Pro SemiBold" pitchFamily="34" charset="-122"/>
                <a:cs typeface="Source Sans Pro SemiBold" pitchFamily="34" charset="-120"/>
              </a:rPr>
              <a:t>– </a:t>
            </a:r>
            <a:r>
              <a:rPr kumimoji="0" lang="en-GB" sz="1700" b="1" i="0" u="none" strike="noStrike" kern="1200" cap="none" spc="0" normalizeH="0" baseline="0" noProof="0" dirty="0" err="1">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Dr.</a:t>
            </a:r>
            <a:r>
              <a:rPr kumimoji="0" lang="en-GB" sz="1700" b="1"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 Nathalie </a:t>
            </a:r>
            <a:r>
              <a:rPr kumimoji="0" lang="en-GB" sz="1700" b="1" i="0" u="none" strike="noStrike" kern="1200" cap="none" spc="0" normalizeH="0" baseline="0" noProof="0" dirty="0" err="1">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Charpak</a:t>
            </a:r>
            <a:r>
              <a:rPr kumimoji="0" lang="en-GB" sz="1700" b="1"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 associate researcher at the Pontifical Javeriana University, Bogota. </a:t>
            </a:r>
            <a:endParaRPr kumimoji="0" lang="en-US" sz="1700" b="1"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endParaRPr>
          </a:p>
        </p:txBody>
      </p:sp>
      <p:pic>
        <p:nvPicPr>
          <p:cNvPr id="10" name="Picture 9" descr="A close up of text on a white surface&#10;&#10;Description automatically generated">
            <a:extLst>
              <a:ext uri="{FF2B5EF4-FFF2-40B4-BE49-F238E27FC236}">
                <a16:creationId xmlns:a16="http://schemas.microsoft.com/office/drawing/2014/main" id="{B7C57297-D42F-4D9A-B5BA-3B2A2C27D8DF}"/>
              </a:ext>
            </a:extLst>
          </p:cNvPr>
          <p:cNvPicPr>
            <a:picLocks noChangeAspect="1"/>
          </p:cNvPicPr>
          <p:nvPr/>
        </p:nvPicPr>
        <p:blipFill rotWithShape="1">
          <a:blip r:embed="rId6"/>
          <a:srcRect t="4212"/>
          <a:stretch/>
        </p:blipFill>
        <p:spPr>
          <a:xfrm>
            <a:off x="9283606" y="396346"/>
            <a:ext cx="2416935" cy="2909425"/>
          </a:xfrm>
          <a:prstGeom prst="rect">
            <a:avLst/>
          </a:prstGeom>
        </p:spPr>
      </p:pic>
    </p:spTree>
    <p:extLst>
      <p:ext uri="{BB962C8B-B14F-4D97-AF65-F5344CB8AC3E}">
        <p14:creationId xmlns:p14="http://schemas.microsoft.com/office/powerpoint/2010/main" val="1982657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89CDB6-78A4-3E45-B0A9-47E172EAC6CB}"/>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5</a:t>
            </a:fld>
            <a:endParaRPr lang="en-US" dirty="0">
              <a:solidFill>
                <a:srgbClr val="404040">
                  <a:tint val="75000"/>
                </a:srgbClr>
              </a:solidFill>
            </a:endParaRPr>
          </a:p>
        </p:txBody>
      </p:sp>
      <p:sp>
        <p:nvSpPr>
          <p:cNvPr id="3" name="Title 2">
            <a:extLst>
              <a:ext uri="{FF2B5EF4-FFF2-40B4-BE49-F238E27FC236}">
                <a16:creationId xmlns:a16="http://schemas.microsoft.com/office/drawing/2014/main" id="{0E6DF739-1D31-5B4F-A085-60FC752E6175}"/>
              </a:ext>
            </a:extLst>
          </p:cNvPr>
          <p:cNvSpPr>
            <a:spLocks noGrp="1"/>
          </p:cNvSpPr>
          <p:nvPr>
            <p:ph type="title"/>
          </p:nvPr>
        </p:nvSpPr>
        <p:spPr/>
        <p:txBody>
          <a:bodyPr/>
          <a:lstStyle/>
          <a:p>
            <a:r>
              <a:rPr lang="en-US" b="0" dirty="0"/>
              <a:t>CHAPTER 4</a:t>
            </a:r>
            <a:br>
              <a:rPr lang="en-US" dirty="0"/>
            </a:br>
            <a:br>
              <a:rPr lang="en-US" dirty="0"/>
            </a:br>
            <a:r>
              <a:rPr lang="en-US" dirty="0"/>
              <a:t>Ensure they thrive</a:t>
            </a:r>
          </a:p>
        </p:txBody>
      </p:sp>
    </p:spTree>
    <p:extLst>
      <p:ext uri="{BB962C8B-B14F-4D97-AF65-F5344CB8AC3E}">
        <p14:creationId xmlns:p14="http://schemas.microsoft.com/office/powerpoint/2010/main" val="234134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341206-7F28-4E42-BAF8-30D9FF7949F1}"/>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6</a:t>
            </a:fld>
            <a:endParaRPr lang="en-US" dirty="0">
              <a:solidFill>
                <a:srgbClr val="404040">
                  <a:tint val="75000"/>
                </a:srgbClr>
              </a:solidFill>
            </a:endParaRPr>
          </a:p>
        </p:txBody>
      </p:sp>
      <p:sp>
        <p:nvSpPr>
          <p:cNvPr id="3" name="Title 2">
            <a:extLst>
              <a:ext uri="{FF2B5EF4-FFF2-40B4-BE49-F238E27FC236}">
                <a16:creationId xmlns:a16="http://schemas.microsoft.com/office/drawing/2014/main" id="{350E51C7-97E1-5F48-845D-34F9C7800377}"/>
              </a:ext>
            </a:extLst>
          </p:cNvPr>
          <p:cNvSpPr>
            <a:spLocks noGrp="1"/>
          </p:cNvSpPr>
          <p:nvPr>
            <p:ph type="title"/>
          </p:nvPr>
        </p:nvSpPr>
        <p:spPr/>
        <p:txBody>
          <a:bodyPr/>
          <a:lstStyle/>
          <a:p>
            <a:r>
              <a:rPr lang="en-US" dirty="0">
                <a:solidFill>
                  <a:srgbClr val="F36C21"/>
                </a:solidFill>
              </a:rPr>
              <a:t>KEY MESSAGES</a:t>
            </a:r>
          </a:p>
        </p:txBody>
      </p:sp>
      <p:sp>
        <p:nvSpPr>
          <p:cNvPr id="4" name="Content Placeholder 3">
            <a:extLst>
              <a:ext uri="{FF2B5EF4-FFF2-40B4-BE49-F238E27FC236}">
                <a16:creationId xmlns:a16="http://schemas.microsoft.com/office/drawing/2014/main" id="{5746A5DC-87BA-6F43-955B-C1F80008CEEB}"/>
              </a:ext>
            </a:extLst>
          </p:cNvPr>
          <p:cNvSpPr>
            <a:spLocks noGrp="1"/>
          </p:cNvSpPr>
          <p:nvPr>
            <p:ph idx="1"/>
          </p:nvPr>
        </p:nvSpPr>
        <p:spPr>
          <a:xfrm>
            <a:off x="425670" y="1399394"/>
            <a:ext cx="11156730" cy="4793711"/>
          </a:xfrm>
        </p:spPr>
        <p:txBody>
          <a:bodyPr>
            <a:normAutofit/>
          </a:bodyPr>
          <a:lstStyle/>
          <a:p>
            <a:pPr>
              <a:buFont typeface="+mj-lt"/>
              <a:buAutoNum type="arabicPeriod"/>
            </a:pPr>
            <a:endParaRPr lang="en-US" sz="1050" dirty="0">
              <a:latin typeface="Helvetica"/>
            </a:endParaRPr>
          </a:p>
          <a:p>
            <a:pPr marL="514350" indent="-514350">
              <a:buFont typeface="+mj-lt"/>
              <a:buAutoNum type="arabicPeriod"/>
            </a:pPr>
            <a:r>
              <a:rPr lang="en-US" dirty="0">
                <a:latin typeface="Helvetica"/>
              </a:rPr>
              <a:t>Every newborn and young child’s ability to </a:t>
            </a:r>
            <a:r>
              <a:rPr lang="en-US" b="1" dirty="0">
                <a:solidFill>
                  <a:srgbClr val="F36C21"/>
                </a:solidFill>
                <a:latin typeface="Helvetica"/>
              </a:rPr>
              <a:t>thrive</a:t>
            </a:r>
            <a:r>
              <a:rPr lang="en-US" dirty="0">
                <a:latin typeface="Helvetica"/>
              </a:rPr>
              <a:t> is the direct result </a:t>
            </a:r>
            <a:br>
              <a:rPr lang="en-US" dirty="0">
                <a:latin typeface="Helvetica"/>
              </a:rPr>
            </a:br>
            <a:r>
              <a:rPr lang="en-US" dirty="0">
                <a:latin typeface="Helvetica"/>
              </a:rPr>
              <a:t>of nurturing care and positive interaction with their environment. </a:t>
            </a:r>
          </a:p>
          <a:p>
            <a:pPr marL="514350" indent="-514350">
              <a:buFont typeface="+mj-lt"/>
              <a:buAutoNum type="arabicPeriod"/>
            </a:pPr>
            <a:endParaRPr lang="en-US" dirty="0">
              <a:latin typeface="Helvetica"/>
            </a:endParaRPr>
          </a:p>
          <a:p>
            <a:pPr marL="514350" indent="-514350">
              <a:buFont typeface="+mj-lt"/>
              <a:buAutoNum type="arabicPeriod"/>
            </a:pPr>
            <a:r>
              <a:rPr lang="en-US" dirty="0">
                <a:latin typeface="Helvetica"/>
              </a:rPr>
              <a:t>All newborns, especially those who have had major complications </a:t>
            </a:r>
            <a:br>
              <a:rPr lang="en-US" dirty="0">
                <a:latin typeface="Helvetica"/>
              </a:rPr>
            </a:br>
            <a:r>
              <a:rPr lang="en-US" dirty="0">
                <a:latin typeface="Helvetica"/>
              </a:rPr>
              <a:t>at birth and during the neonatal period, require regular follow-up </a:t>
            </a:r>
            <a:br>
              <a:rPr lang="en-US" dirty="0">
                <a:latin typeface="Helvetica"/>
              </a:rPr>
            </a:br>
            <a:r>
              <a:rPr lang="en-US" dirty="0">
                <a:latin typeface="Helvetica"/>
              </a:rPr>
              <a:t>and nurturing care to optimize development. </a:t>
            </a:r>
          </a:p>
          <a:p>
            <a:pPr marL="514350" indent="-514350">
              <a:buFont typeface="+mj-lt"/>
              <a:buAutoNum type="arabicPeriod"/>
            </a:pPr>
            <a:endParaRPr lang="en-US" dirty="0">
              <a:latin typeface="Helvetica"/>
            </a:endParaRPr>
          </a:p>
          <a:p>
            <a:pPr marL="514350" indent="-514350">
              <a:buFont typeface="+mj-lt"/>
              <a:buAutoNum type="arabicPeriod"/>
            </a:pPr>
            <a:r>
              <a:rPr lang="en-US" dirty="0">
                <a:latin typeface="Helvetica"/>
              </a:rPr>
              <a:t>Investments in early childhood development benefit individuals, communities and countries. </a:t>
            </a:r>
          </a:p>
          <a:p>
            <a:pPr marL="514350" indent="-514350">
              <a:buFont typeface="+mj-lt"/>
              <a:buAutoNum type="arabicPeriod"/>
            </a:pPr>
            <a:endParaRPr lang="en-US" dirty="0">
              <a:latin typeface="Helvetica"/>
            </a:endParaRPr>
          </a:p>
        </p:txBody>
      </p:sp>
    </p:spTree>
    <p:extLst>
      <p:ext uri="{BB962C8B-B14F-4D97-AF65-F5344CB8AC3E}">
        <p14:creationId xmlns:p14="http://schemas.microsoft.com/office/powerpoint/2010/main" val="71783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911989-25C9-FB44-A7A3-C2D18E442D5F}"/>
              </a:ext>
            </a:extLst>
          </p:cNvPr>
          <p:cNvSpPr>
            <a:spLocks noGrp="1"/>
          </p:cNvSpPr>
          <p:nvPr>
            <p:ph type="sldNum" sz="quarter" idx="11"/>
          </p:nvPr>
        </p:nvSpPr>
        <p:spPr/>
        <p:txBody>
          <a:bodyPr/>
          <a:lstStyle/>
          <a:p>
            <a:pPr defTabSz="457200"/>
            <a:fld id="{034CC2BF-4885-3349-88F7-B6349E61BE5A}" type="slidenum">
              <a:rPr lang="en-US" smtClean="0">
                <a:solidFill>
                  <a:srgbClr val="404040">
                    <a:tint val="75000"/>
                  </a:srgbClr>
                </a:solidFill>
              </a:rPr>
              <a:pPr defTabSz="457200"/>
              <a:t>7</a:t>
            </a:fld>
            <a:endParaRPr lang="en-US" dirty="0">
              <a:solidFill>
                <a:srgbClr val="404040">
                  <a:tint val="75000"/>
                </a:srgbClr>
              </a:solidFill>
            </a:endParaRPr>
          </a:p>
        </p:txBody>
      </p:sp>
      <p:sp>
        <p:nvSpPr>
          <p:cNvPr id="7" name="Title 2">
            <a:extLst>
              <a:ext uri="{FF2B5EF4-FFF2-40B4-BE49-F238E27FC236}">
                <a16:creationId xmlns:a16="http://schemas.microsoft.com/office/drawing/2014/main" id="{6BFC4BA2-8021-0443-84C1-82DCC7143440}"/>
              </a:ext>
            </a:extLst>
          </p:cNvPr>
          <p:cNvSpPr txBox="1">
            <a:spLocks/>
          </p:cNvSpPr>
          <p:nvPr/>
        </p:nvSpPr>
        <p:spPr>
          <a:xfrm>
            <a:off x="609600" y="715448"/>
            <a:ext cx="8007231" cy="46908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rgbClr val="F36C21"/>
                </a:solidFill>
                <a:latin typeface="Helvetica" pitchFamily="2" charset="0"/>
                <a:ea typeface="+mj-ea"/>
                <a:cs typeface="Georgia"/>
              </a:defRPr>
            </a:lvl1pPr>
          </a:lstStyle>
          <a:p>
            <a:r>
              <a:rPr lang="en-US" sz="2000" dirty="0"/>
              <a:t>KEY MESSAGES</a:t>
            </a:r>
            <a:br>
              <a:rPr lang="en-US" dirty="0"/>
            </a:br>
            <a:br>
              <a:rPr lang="en-US" dirty="0"/>
            </a:br>
            <a:r>
              <a:rPr lang="en-US" sz="4800" dirty="0"/>
              <a:t>1. THRIVE:</a:t>
            </a:r>
          </a:p>
          <a:p>
            <a:endParaRPr lang="en-US" b="0" dirty="0">
              <a:latin typeface="Helvetica"/>
            </a:endParaRPr>
          </a:p>
          <a:p>
            <a:r>
              <a:rPr lang="en-US" b="0" i="1" dirty="0">
                <a:latin typeface="Helvetica"/>
              </a:rPr>
              <a:t>Newborns require </a:t>
            </a:r>
            <a:br>
              <a:rPr lang="en-US" b="0" i="1" dirty="0">
                <a:latin typeface="Helvetica"/>
              </a:rPr>
            </a:br>
            <a:r>
              <a:rPr lang="en-US" b="0" i="1" dirty="0">
                <a:latin typeface="Helvetica"/>
              </a:rPr>
              <a:t>nurturing care </a:t>
            </a:r>
            <a:br>
              <a:rPr lang="en-US" b="0" i="1" dirty="0">
                <a:latin typeface="Helvetica"/>
              </a:rPr>
            </a:br>
            <a:r>
              <a:rPr lang="en-US" b="0" i="1" dirty="0">
                <a:latin typeface="Helvetica"/>
              </a:rPr>
              <a:t>and positive interaction </a:t>
            </a:r>
            <a:br>
              <a:rPr lang="en-US" b="0" i="1" dirty="0">
                <a:latin typeface="Helvetica"/>
              </a:rPr>
            </a:br>
            <a:r>
              <a:rPr lang="en-US" b="0" i="1" dirty="0">
                <a:latin typeface="Helvetica"/>
              </a:rPr>
              <a:t>with their environment.</a:t>
            </a:r>
            <a:endParaRPr lang="en-US" b="0" i="1" dirty="0"/>
          </a:p>
        </p:txBody>
      </p:sp>
      <p:pic>
        <p:nvPicPr>
          <p:cNvPr id="8" name="Content Placeholder 5" descr="A baby sleeping in a bed&#10;&#10;Description automatically generated">
            <a:extLst>
              <a:ext uri="{FF2B5EF4-FFF2-40B4-BE49-F238E27FC236}">
                <a16:creationId xmlns:a16="http://schemas.microsoft.com/office/drawing/2014/main" id="{09D600C5-8D2F-E649-AEC6-D01E67E433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41436" y="1582012"/>
            <a:ext cx="5540964" cy="3693976"/>
          </a:xfrm>
          <a:prstGeom prst="rect">
            <a:avLst/>
          </a:prstGeom>
        </p:spPr>
      </p:pic>
    </p:spTree>
    <p:extLst>
      <p:ext uri="{BB962C8B-B14F-4D97-AF65-F5344CB8AC3E}">
        <p14:creationId xmlns:p14="http://schemas.microsoft.com/office/powerpoint/2010/main" val="408848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1D7D98-2AA7-0E4A-AD0E-FB62204421A5}"/>
              </a:ext>
            </a:extLst>
          </p:cNvPr>
          <p:cNvSpPr>
            <a:spLocks noGrp="1"/>
          </p:cNvSpPr>
          <p:nvPr>
            <p:ph type="sldNum" sz="quarter" idx="11"/>
          </p:nvPr>
        </p:nvSpPr>
        <p:spPr/>
        <p:txBody>
          <a:bodyPr/>
          <a:lstStyle/>
          <a:p>
            <a:pPr defTabSz="457200"/>
            <a:fld id="{034CC2BF-4885-3349-88F7-B6349E61BE5A}" type="slidenum">
              <a:rPr lang="en-US" smtClean="0"/>
              <a:pPr defTabSz="457200"/>
              <a:t>8</a:t>
            </a:fld>
            <a:endParaRPr lang="en-US" dirty="0"/>
          </a:p>
        </p:txBody>
      </p:sp>
      <p:sp>
        <p:nvSpPr>
          <p:cNvPr id="3" name="Title 2">
            <a:extLst>
              <a:ext uri="{FF2B5EF4-FFF2-40B4-BE49-F238E27FC236}">
                <a16:creationId xmlns:a16="http://schemas.microsoft.com/office/drawing/2014/main" id="{83F08592-1CC6-CF44-8917-9282612C8878}"/>
              </a:ext>
            </a:extLst>
          </p:cNvPr>
          <p:cNvSpPr>
            <a:spLocks noGrp="1"/>
          </p:cNvSpPr>
          <p:nvPr>
            <p:ph type="title"/>
          </p:nvPr>
        </p:nvSpPr>
        <p:spPr>
          <a:xfrm>
            <a:off x="226278" y="773339"/>
            <a:ext cx="10972800" cy="735660"/>
          </a:xfrm>
        </p:spPr>
        <p:txBody>
          <a:bodyPr/>
          <a:lstStyle/>
          <a:p>
            <a:r>
              <a:rPr lang="en-US" dirty="0">
                <a:solidFill>
                  <a:srgbClr val="F36C21"/>
                </a:solidFill>
              </a:rPr>
              <a:t>What does it mean to thrive?</a:t>
            </a:r>
          </a:p>
        </p:txBody>
      </p:sp>
      <p:sp>
        <p:nvSpPr>
          <p:cNvPr id="4" name="Content Placeholder 3">
            <a:extLst>
              <a:ext uri="{FF2B5EF4-FFF2-40B4-BE49-F238E27FC236}">
                <a16:creationId xmlns:a16="http://schemas.microsoft.com/office/drawing/2014/main" id="{22C51183-97B3-A74B-8783-5C340C4C0148}"/>
              </a:ext>
            </a:extLst>
          </p:cNvPr>
          <p:cNvSpPr>
            <a:spLocks noGrp="1"/>
          </p:cNvSpPr>
          <p:nvPr>
            <p:ph idx="1"/>
          </p:nvPr>
        </p:nvSpPr>
        <p:spPr>
          <a:xfrm>
            <a:off x="226278" y="1714359"/>
            <a:ext cx="11539444" cy="4547915"/>
          </a:xfrm>
        </p:spPr>
        <p:txBody>
          <a:bodyPr>
            <a:normAutofit/>
          </a:bodyPr>
          <a:lstStyle/>
          <a:p>
            <a:r>
              <a:rPr lang="en-US" sz="2400" dirty="0"/>
              <a:t>An individual who thrives is able to develop his or her</a:t>
            </a:r>
          </a:p>
          <a:p>
            <a:pPr marL="0" indent="0">
              <a:buNone/>
            </a:pPr>
            <a:r>
              <a:rPr lang="en-US" sz="2400" dirty="0"/>
              <a:t>    full potential, from conception through early childhood</a:t>
            </a:r>
          </a:p>
          <a:p>
            <a:endParaRPr lang="en-US" sz="1200" dirty="0"/>
          </a:p>
          <a:p>
            <a:r>
              <a:rPr lang="en-US" sz="2400" dirty="0"/>
              <a:t>Developmental potential is holistic and includes cognition, </a:t>
            </a:r>
            <a:br>
              <a:rPr lang="en-US" sz="2400" dirty="0"/>
            </a:br>
            <a:r>
              <a:rPr lang="en-US" sz="2400" dirty="0"/>
              <a:t>social and emotional interactions, linguistic and motor skills.</a:t>
            </a:r>
          </a:p>
          <a:p>
            <a:pPr marL="0" indent="0">
              <a:buNone/>
            </a:pPr>
            <a:endParaRPr lang="en-US" sz="1200" dirty="0"/>
          </a:p>
          <a:p>
            <a:r>
              <a:rPr lang="en-US" sz="2400" dirty="0"/>
              <a:t>The first 1000 days (from conception to 24 months) is critical in the context of preterm birth &amp; neonatal illness.</a:t>
            </a:r>
          </a:p>
          <a:p>
            <a:pPr marL="0" indent="0">
              <a:buNone/>
            </a:pPr>
            <a:endParaRPr lang="en-US" sz="1200" dirty="0"/>
          </a:p>
          <a:p>
            <a:r>
              <a:rPr lang="en-US" sz="2400" dirty="0"/>
              <a:t>Thriving is the process of maturing through interactions between the child and the environment.</a:t>
            </a:r>
          </a:p>
        </p:txBody>
      </p:sp>
      <p:pic>
        <p:nvPicPr>
          <p:cNvPr id="8" name="Picture 7" descr="A baby sitting on a bed&#10;&#10;Description automatically generated">
            <a:extLst>
              <a:ext uri="{FF2B5EF4-FFF2-40B4-BE49-F238E27FC236}">
                <a16:creationId xmlns:a16="http://schemas.microsoft.com/office/drawing/2014/main" id="{ECD98856-CEF0-41B7-9717-21413B602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1435" y="680341"/>
            <a:ext cx="3754287" cy="2502858"/>
          </a:xfrm>
          <a:prstGeom prst="rect">
            <a:avLst/>
          </a:prstGeom>
        </p:spPr>
      </p:pic>
    </p:spTree>
    <p:extLst>
      <p:ext uri="{BB962C8B-B14F-4D97-AF65-F5344CB8AC3E}">
        <p14:creationId xmlns:p14="http://schemas.microsoft.com/office/powerpoint/2010/main" val="416683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ECE37D-1011-7549-AAC6-257B671CFF00}"/>
              </a:ext>
            </a:extLst>
          </p:cNvPr>
          <p:cNvSpPr>
            <a:spLocks noGrp="1"/>
          </p:cNvSpPr>
          <p:nvPr>
            <p:ph type="sldNum" sz="quarter" idx="11"/>
          </p:nvPr>
        </p:nvSpPr>
        <p:spPr/>
        <p:txBody>
          <a:bodyPr/>
          <a:lstStyle/>
          <a:p>
            <a:pPr defTabSz="457200"/>
            <a:fld id="{034CC2BF-4885-3349-88F7-B6349E61BE5A}" type="slidenum">
              <a:rPr lang="en-US" smtClean="0"/>
              <a:pPr defTabSz="457200"/>
              <a:t>9</a:t>
            </a:fld>
            <a:endParaRPr lang="en-US" dirty="0"/>
          </a:p>
        </p:txBody>
      </p:sp>
      <p:sp>
        <p:nvSpPr>
          <p:cNvPr id="3" name="Title 2">
            <a:extLst>
              <a:ext uri="{FF2B5EF4-FFF2-40B4-BE49-F238E27FC236}">
                <a16:creationId xmlns:a16="http://schemas.microsoft.com/office/drawing/2014/main" id="{D6D9DF7D-727E-4843-A008-AF57CCB7C1D9}"/>
              </a:ext>
            </a:extLst>
          </p:cNvPr>
          <p:cNvSpPr>
            <a:spLocks noGrp="1"/>
          </p:cNvSpPr>
          <p:nvPr>
            <p:ph type="title"/>
          </p:nvPr>
        </p:nvSpPr>
        <p:spPr>
          <a:xfrm>
            <a:off x="304899" y="613135"/>
            <a:ext cx="10972800" cy="735660"/>
          </a:xfrm>
        </p:spPr>
        <p:txBody>
          <a:bodyPr/>
          <a:lstStyle/>
          <a:p>
            <a:r>
              <a:rPr lang="en-US" dirty="0">
                <a:solidFill>
                  <a:srgbClr val="F36C21"/>
                </a:solidFill>
              </a:rPr>
              <a:t>Why is early childhood so significant?</a:t>
            </a:r>
          </a:p>
        </p:txBody>
      </p:sp>
      <p:sp>
        <p:nvSpPr>
          <p:cNvPr id="4" name="Content Placeholder 3">
            <a:extLst>
              <a:ext uri="{FF2B5EF4-FFF2-40B4-BE49-F238E27FC236}">
                <a16:creationId xmlns:a16="http://schemas.microsoft.com/office/drawing/2014/main" id="{A1EB1277-77A7-0E41-97EF-54DA8D20FC25}"/>
              </a:ext>
            </a:extLst>
          </p:cNvPr>
          <p:cNvSpPr>
            <a:spLocks noGrp="1"/>
          </p:cNvSpPr>
          <p:nvPr>
            <p:ph idx="1"/>
          </p:nvPr>
        </p:nvSpPr>
        <p:spPr>
          <a:xfrm>
            <a:off x="304899" y="1527984"/>
            <a:ext cx="7445072" cy="4843893"/>
          </a:xfrm>
        </p:spPr>
        <p:txBody>
          <a:bodyPr>
            <a:normAutofit fontScale="77500" lnSpcReduction="20000"/>
          </a:bodyPr>
          <a:lstStyle/>
          <a:p>
            <a:r>
              <a:rPr lang="en-US" dirty="0"/>
              <a:t>Once-in-a-lifetime opportunity to develop the brain, a period that is foundational to later health, functioning </a:t>
            </a:r>
            <a:br>
              <a:rPr lang="en-US" dirty="0"/>
            </a:br>
            <a:r>
              <a:rPr lang="en-US" dirty="0"/>
              <a:t>and well-being</a:t>
            </a:r>
          </a:p>
          <a:p>
            <a:pPr marL="0" indent="0">
              <a:buNone/>
            </a:pPr>
            <a:endParaRPr lang="en-US" dirty="0"/>
          </a:p>
          <a:p>
            <a:r>
              <a:rPr lang="en-US" dirty="0"/>
              <a:t>The infant’s brain depends on </a:t>
            </a:r>
            <a:r>
              <a:rPr lang="en-US" dirty="0">
                <a:solidFill>
                  <a:srgbClr val="F36C21"/>
                </a:solidFill>
              </a:rPr>
              <a:t>nurturing care </a:t>
            </a:r>
            <a:r>
              <a:rPr lang="en-US" dirty="0"/>
              <a:t>for healthy development</a:t>
            </a:r>
          </a:p>
          <a:p>
            <a:endParaRPr lang="en-US" dirty="0"/>
          </a:p>
          <a:p>
            <a:r>
              <a:rPr lang="en-US" dirty="0"/>
              <a:t>Lack of nurturing care may lead to lowered cognitive, language, executive functioning, psychosocial outcomes</a:t>
            </a:r>
          </a:p>
          <a:p>
            <a:pPr marL="0" indent="0">
              <a:buNone/>
            </a:pPr>
            <a:r>
              <a:rPr lang="en-US" dirty="0"/>
              <a:t> </a:t>
            </a:r>
          </a:p>
          <a:p>
            <a:r>
              <a:rPr lang="en-US" dirty="0"/>
              <a:t>Protective factors (e.g. early stimulation and responsive care, good nutrition and protection)  can offset some risk factors</a:t>
            </a:r>
            <a:endParaRPr lang="en-US" i="1" dirty="0"/>
          </a:p>
          <a:p>
            <a:pPr marL="0" indent="0">
              <a:buNone/>
            </a:pPr>
            <a:endParaRPr lang="en-US" dirty="0"/>
          </a:p>
          <a:p>
            <a:r>
              <a:rPr lang="en-US" dirty="0"/>
              <a:t>Investments in care not only benefit individuals, </a:t>
            </a:r>
            <a:br>
              <a:rPr lang="en-US" dirty="0"/>
            </a:br>
            <a:r>
              <a:rPr lang="en-US" dirty="0"/>
              <a:t>but also communities and countries </a:t>
            </a:r>
          </a:p>
        </p:txBody>
      </p:sp>
      <p:pic>
        <p:nvPicPr>
          <p:cNvPr id="6" name="Picture 5" descr="A picture containing building, person, man, riding&#10;&#10;Description automatically generated">
            <a:extLst>
              <a:ext uri="{FF2B5EF4-FFF2-40B4-BE49-F238E27FC236}">
                <a16:creationId xmlns:a16="http://schemas.microsoft.com/office/drawing/2014/main" id="{24EB4525-0A02-DA4F-BE50-70AF2580BE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19319" y="1346810"/>
            <a:ext cx="4031411" cy="4661928"/>
          </a:xfrm>
          <a:prstGeom prst="rect">
            <a:avLst/>
          </a:prstGeom>
        </p:spPr>
      </p:pic>
    </p:spTree>
    <p:extLst>
      <p:ext uri="{BB962C8B-B14F-4D97-AF65-F5344CB8AC3E}">
        <p14:creationId xmlns:p14="http://schemas.microsoft.com/office/powerpoint/2010/main" val="4312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_Office Theme">
  <a:themeElements>
    <a:clrScheme name="Custom 1">
      <a:dk1>
        <a:srgbClr val="404040"/>
      </a:dk1>
      <a:lt1>
        <a:sysClr val="window" lastClr="FFFFFF"/>
      </a:lt1>
      <a:dk2>
        <a:srgbClr val="302B67"/>
      </a:dk2>
      <a:lt2>
        <a:srgbClr val="FEFEE5"/>
      </a:lt2>
      <a:accent1>
        <a:srgbClr val="007A6E"/>
      </a:accent1>
      <a:accent2>
        <a:srgbClr val="00A0AE"/>
      </a:accent2>
      <a:accent3>
        <a:srgbClr val="5048AD"/>
      </a:accent3>
      <a:accent4>
        <a:srgbClr val="D092A7"/>
      </a:accent4>
      <a:accent5>
        <a:srgbClr val="9C85C0"/>
      </a:accent5>
      <a:accent6>
        <a:srgbClr val="E6BF30"/>
      </a:accent6>
      <a:hlink>
        <a:srgbClr val="8E58B6"/>
      </a:hlink>
      <a:folHlink>
        <a:srgbClr val="7F6F6F"/>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03.04_Survive_Thrive_Template" id="{26FFB25B-C008-9F48-92DB-E96492F80EEE}" vid="{25791F97-FA75-1E4A-90F3-E760D2F27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9BB03E1B31F14BB4840FE4673CAFF1" ma:contentTypeVersion="12" ma:contentTypeDescription="Create a new document." ma:contentTypeScope="" ma:versionID="a6a841122770f657d756855dcab497bc">
  <xsd:schema xmlns:xsd="http://www.w3.org/2001/XMLSchema" xmlns:xs="http://www.w3.org/2001/XMLSchema" xmlns:p="http://schemas.microsoft.com/office/2006/metadata/properties" xmlns:ns3="e656d014-0339-41fa-ae97-fc67edefdc0a" xmlns:ns4="8a1eab64-be2c-478c-883c-0c4e52528738" targetNamespace="http://schemas.microsoft.com/office/2006/metadata/properties" ma:root="true" ma:fieldsID="a41213609c994ab4f9be621d6afc9c8f" ns3:_="" ns4:_="">
    <xsd:import namespace="e656d014-0339-41fa-ae97-fc67edefdc0a"/>
    <xsd:import namespace="8a1eab64-be2c-478c-883c-0c4e525287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56d014-0339-41fa-ae97-fc67edefdc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1eab64-be2c-478c-883c-0c4e5252873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37E786-1DC5-41AC-AB30-EEC15CB35C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56d014-0339-41fa-ae97-fc67edefdc0a"/>
    <ds:schemaRef ds:uri="8a1eab64-be2c-478c-883c-0c4e525287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2212BA-45E4-4938-9CE8-2F621E51E9F4}">
  <ds:schemaRefs>
    <ds:schemaRef ds:uri="http://schemas.microsoft.com/sharepoint/v3/contenttype/forms"/>
  </ds:schemaRefs>
</ds:datastoreItem>
</file>

<file path=customXml/itemProps3.xml><?xml version="1.0" encoding="utf-8"?>
<ds:datastoreItem xmlns:ds="http://schemas.openxmlformats.org/officeDocument/2006/customXml" ds:itemID="{E18D94BF-8347-43E2-AA6E-51F7E898051A}">
  <ds:schemaRefs>
    <ds:schemaRef ds:uri="http://schemas.microsoft.com/office/2006/documentManagement/types"/>
    <ds:schemaRef ds:uri="http://purl.org/dc/terms/"/>
    <ds:schemaRef ds:uri="e656d014-0339-41fa-ae97-fc67edefdc0a"/>
    <ds:schemaRef ds:uri="http://schemas.openxmlformats.org/package/2006/metadata/core-properties"/>
    <ds:schemaRef ds:uri="http://www.w3.org/XML/1998/namespace"/>
    <ds:schemaRef ds:uri="http://schemas.microsoft.com/office/infopath/2007/PartnerControls"/>
    <ds:schemaRef ds:uri="8a1eab64-be2c-478c-883c-0c4e52528738"/>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5_Office Theme</Template>
  <TotalTime>6113</TotalTime>
  <Words>3854</Words>
  <Application>Microsoft Office PowerPoint</Application>
  <PresentationFormat>Widescreen</PresentationFormat>
  <Paragraphs>420</Paragraphs>
  <Slides>32</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Courier New</vt:lpstr>
      <vt:lpstr>Georgia</vt:lpstr>
      <vt:lpstr>Helvetica</vt:lpstr>
      <vt:lpstr>Helvetica Light</vt:lpstr>
      <vt:lpstr>Helvetica Neue</vt:lpstr>
      <vt:lpstr>Source Sans Pro SemiBold</vt:lpstr>
      <vt:lpstr>5_Office Theme</vt:lpstr>
      <vt:lpstr>PowerPoint Presentation</vt:lpstr>
      <vt:lpstr>PowerPoint Presentation</vt:lpstr>
      <vt:lpstr>PowerPoint Presentation</vt:lpstr>
      <vt:lpstr>PowerPoint Presentation</vt:lpstr>
      <vt:lpstr>CHAPTER 4  Ensure they thrive</vt:lpstr>
      <vt:lpstr>KEY MESSAGES</vt:lpstr>
      <vt:lpstr>PowerPoint Presentation</vt:lpstr>
      <vt:lpstr>What does it mean to thrive?</vt:lpstr>
      <vt:lpstr>Why is early childhood so significant?</vt:lpstr>
      <vt:lpstr>Importance of integrating developmentally supportive care  for small and sick newborns</vt:lpstr>
      <vt:lpstr>PowerPoint Presentation</vt:lpstr>
      <vt:lpstr>Effective interventions to promote development</vt:lpstr>
      <vt:lpstr>How health care professionals can support development</vt:lpstr>
      <vt:lpstr>Effective interventions to promote development </vt:lpstr>
      <vt:lpstr>Kangaroo mother care: 20 years on</vt:lpstr>
      <vt:lpstr>A Parent’s Story A Mexican mother fights for her twins and goes on to support other parents internationally </vt:lpstr>
      <vt:lpstr>PowerPoint Presentation</vt:lpstr>
      <vt:lpstr>Discharge and beyond: empowering parents and caregivers</vt:lpstr>
      <vt:lpstr>At-home interventions</vt:lpstr>
      <vt:lpstr>At-home interventions</vt:lpstr>
      <vt:lpstr>Screening and Monitoring</vt:lpstr>
      <vt:lpstr>Screening for Parental Distress</vt:lpstr>
      <vt:lpstr>Global guidelines for community practitioners</vt:lpstr>
      <vt:lpstr>Conclusion</vt:lpstr>
      <vt:lpstr>PowerPoint Presentation</vt:lpstr>
      <vt:lpstr> COVID-19 pandemic Effect on Early Childhood Development </vt:lpstr>
      <vt:lpstr>Ways to Support Nurturing Care during COVID-19:Responsive Care Giving, Health and Nutrition</vt:lpstr>
      <vt:lpstr>Ways to Support Nurturing Care, Security and Safety during COVID-19 pandemic </vt:lpstr>
      <vt:lpstr>Resources on healthy parenting and mental health in the COVID-19 context</vt:lpstr>
      <vt:lpstr>PowerPoint Presentation</vt:lpstr>
      <vt:lpstr>Acknowledgments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Ensure they thrive</dc:title>
  <dc:creator>Stefanie Kong</dc:creator>
  <cp:lastModifiedBy>benedicte walter</cp:lastModifiedBy>
  <cp:revision>159</cp:revision>
  <dcterms:created xsi:type="dcterms:W3CDTF">2020-03-05T20:12:03Z</dcterms:created>
  <dcterms:modified xsi:type="dcterms:W3CDTF">2020-06-19T13:32:34Z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0x0101006A9BB03E1B31F14BB4840FE4673CAFF1</vt:lpwstr>
  </property>
</Properties>
</file>