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handoutMasterIdLst>
    <p:handoutMasterId r:id="rId22"/>
  </p:handoutMasterIdLst>
  <p:sldIdLst>
    <p:sldId id="256" r:id="rId2"/>
    <p:sldId id="262" r:id="rId3"/>
    <p:sldId id="263" r:id="rId4"/>
    <p:sldId id="264" r:id="rId5"/>
    <p:sldId id="277" r:id="rId6"/>
    <p:sldId id="278" r:id="rId7"/>
    <p:sldId id="276" r:id="rId8"/>
    <p:sldId id="279" r:id="rId9"/>
    <p:sldId id="273" r:id="rId10"/>
    <p:sldId id="274" r:id="rId11"/>
    <p:sldId id="271" r:id="rId12"/>
    <p:sldId id="275" r:id="rId13"/>
    <p:sldId id="282" r:id="rId14"/>
    <p:sldId id="283" r:id="rId15"/>
    <p:sldId id="266" r:id="rId16"/>
    <p:sldId id="269" r:id="rId17"/>
    <p:sldId id="267" r:id="rId18"/>
    <p:sldId id="280" r:id="rId19"/>
    <p:sldId id="272" r:id="rId20"/>
  </p:sldIdLst>
  <p:sldSz cx="9144000" cy="6858000" type="screen4x3"/>
  <p:notesSz cx="7315200" cy="96012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F26322"/>
    <a:srgbClr val="FAC090"/>
    <a:srgbClr val="FF6600"/>
    <a:srgbClr val="FAA61A"/>
    <a:srgbClr val="DAA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16" autoAdjust="0"/>
    <p:restoredTop sz="90216" autoAdjust="0"/>
  </p:normalViewPr>
  <p:slideViewPr>
    <p:cSldViewPr>
      <p:cViewPr>
        <p:scale>
          <a:sx n="75" d="100"/>
          <a:sy n="75" d="100"/>
        </p:scale>
        <p:origin x="-990" y="-12"/>
      </p:cViewPr>
      <p:guideLst>
        <p:guide orient="horz" pos="2160"/>
        <p:guide pos="2880"/>
      </p:guideLst>
    </p:cSldViewPr>
  </p:slideViewPr>
  <p:notesTextViewPr>
    <p:cViewPr>
      <p:scale>
        <a:sx n="1" d="1"/>
        <a:sy n="1" d="1"/>
      </p:scale>
      <p:origin x="0" y="0"/>
    </p:cViewPr>
  </p:notesTextViewPr>
  <p:sorterViewPr>
    <p:cViewPr>
      <p:scale>
        <a:sx n="100" d="100"/>
        <a:sy n="100" d="100"/>
      </p:scale>
      <p:origin x="0" y="288"/>
    </p:cViewPr>
  </p:sorterViewPr>
  <p:notesViewPr>
    <p:cSldViewPr showGuides="1">
      <p:cViewPr varScale="1">
        <p:scale>
          <a:sx n="76" d="100"/>
          <a:sy n="76" d="100"/>
        </p:scale>
        <p:origin x="-2796"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66675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822325" y="720725"/>
            <a:ext cx="5589588" cy="4191000"/>
          </a:xfrm>
          <a:prstGeom prst="rect">
            <a:avLst/>
          </a:prstGeom>
          <a:noFill/>
          <a:ln w="12700">
            <a:solidFill>
              <a:prstClr val="black"/>
            </a:solidFill>
          </a:ln>
        </p:spPr>
        <p:txBody>
          <a:bodyPr vert="horz" lIns="97336" tIns="48668" rIns="97336" bIns="48668" rtlCol="0" anchor="ctr"/>
          <a:lstStyle/>
          <a:p>
            <a:endParaRPr lang="en-US"/>
          </a:p>
        </p:txBody>
      </p:sp>
      <p:sp>
        <p:nvSpPr>
          <p:cNvPr id="5" name="Notes Placeholder 4"/>
          <p:cNvSpPr>
            <a:spLocks noGrp="1"/>
          </p:cNvSpPr>
          <p:nvPr>
            <p:ph type="body" sz="quarter" idx="3"/>
          </p:nvPr>
        </p:nvSpPr>
        <p:spPr>
          <a:xfrm>
            <a:off x="731520" y="5036695"/>
            <a:ext cx="5852160" cy="3844416"/>
          </a:xfrm>
          <a:prstGeom prst="rect">
            <a:avLst/>
          </a:prstGeom>
        </p:spPr>
        <p:txBody>
          <a:bodyPr vert="horz" lIns="97336" tIns="48668" rIns="97336" bIns="486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796601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every country and community around the world, pregnancy and childbirth are hugely important events in the lives of women and families.  They are also a time of great vulnerability.  The relationship with the maternity care system </a:t>
            </a:r>
            <a:r>
              <a:rPr lang="en-US" dirty="0">
                <a:solidFill>
                  <a:srgbClr val="FF0000"/>
                </a:solidFill>
              </a:rPr>
              <a:t>and with you as caregiver </a:t>
            </a:r>
            <a:r>
              <a:rPr lang="en-US" dirty="0"/>
              <a:t>during this time is incredibly important.</a:t>
            </a:r>
          </a:p>
          <a:p>
            <a:r>
              <a:rPr lang="en-US" dirty="0"/>
              <a:t> </a:t>
            </a:r>
          </a:p>
          <a:p>
            <a:r>
              <a:rPr lang="en-US" dirty="0"/>
              <a:t>In addition to bringing vital, possibly lifesaving health services, women's experiences with maternity caregivers have the power to give strength and comfort… or to cause lasting damage and emotional trauma. Either way, women's memories of their childbearing experiences stay with them for a lifetime.</a:t>
            </a:r>
          </a:p>
          <a:p>
            <a:endParaRPr lang="en-US" dirty="0"/>
          </a:p>
          <a:p>
            <a:r>
              <a:rPr lang="en-US" dirty="0"/>
              <a:t>Imagine the personal treatment you would expect from a maternity care provider entrusted to help you or a woman you love give birth. Naturally, w</a:t>
            </a:r>
            <a:r>
              <a:rPr lang="en-US" dirty="0">
                <a:latin typeface="Arial" charset="0"/>
              </a:rPr>
              <a:t>e want good judgment and clinical competence, and we imagine a relationship that is characterized by caring, empathy, support, trust, confidence, empowerment, and gentle, respectful, effective communication.</a:t>
            </a:r>
          </a:p>
          <a:p>
            <a:endParaRPr lang="en-US" dirty="0">
              <a:latin typeface="Arial" charset="0"/>
            </a:endParaRPr>
          </a:p>
          <a:p>
            <a:r>
              <a:rPr lang="en-US" dirty="0"/>
              <a:t>Unfortunately, too many women experience care that does not match this image. </a:t>
            </a:r>
            <a:endParaRPr lang="en-US" dirty="0">
              <a:latin typeface="Arial" charset="0"/>
            </a:endParaRPr>
          </a:p>
          <a:p>
            <a:r>
              <a:rPr lang="en-US" dirty="0">
                <a:latin typeface="Arial" charset="0"/>
              </a:rPr>
              <a:t> </a:t>
            </a:r>
          </a:p>
          <a:p>
            <a:r>
              <a:rPr lang="en-US" dirty="0"/>
              <a:t>This presentation is about disrespect and abuse of women during maternity care, and what we can do to tackle this problem.</a:t>
            </a:r>
          </a:p>
        </p:txBody>
      </p:sp>
    </p:spTree>
    <p:extLst>
      <p:ext uri="{BB962C8B-B14F-4D97-AF65-F5344CB8AC3E}">
        <p14:creationId xmlns:p14="http://schemas.microsoft.com/office/powerpoint/2010/main" val="4018349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A woman or her baby should never be forcibly kept in a facility. Freedom from detention is the right of each of</a:t>
            </a:r>
            <a:r>
              <a:rPr lang="en-US" baseline="0" dirty="0" smtClean="0"/>
              <a:t> our patients. </a:t>
            </a:r>
            <a:endParaRPr lang="en-US" dirty="0" smtClean="0"/>
          </a:p>
          <a:p>
            <a:pPr defTabSz="973362">
              <a:defRPr/>
            </a:pPr>
            <a:endParaRPr lang="en-US" dirty="0" smtClean="0"/>
          </a:p>
        </p:txBody>
      </p:sp>
    </p:spTree>
    <p:extLst>
      <p:ext uri="{BB962C8B-B14F-4D97-AF65-F5344CB8AC3E}">
        <p14:creationId xmlns:p14="http://schemas.microsoft.com/office/powerpoint/2010/main" val="1977464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2563" y="236538"/>
            <a:ext cx="4327525" cy="3246437"/>
          </a:xfrm>
        </p:spPr>
      </p:sp>
      <p:sp>
        <p:nvSpPr>
          <p:cNvPr id="3" name="Notes Placeholder 2"/>
          <p:cNvSpPr>
            <a:spLocks noGrp="1"/>
          </p:cNvSpPr>
          <p:nvPr>
            <p:ph type="body" idx="1"/>
          </p:nvPr>
        </p:nvSpPr>
        <p:spPr>
          <a:xfrm>
            <a:off x="731520" y="3698823"/>
            <a:ext cx="5852160" cy="4710098"/>
          </a:xfrm>
        </p:spPr>
        <p:txBody>
          <a:bodyPr/>
          <a:lstStyle/>
          <a:p>
            <a:pPr defTabSz="973362">
              <a:defRPr/>
            </a:pPr>
            <a:r>
              <a:rPr lang="en-US" dirty="0"/>
              <a:t>The concept of “safe motherhood” is usually restricted to physical safety, but safe motherhood is more than just the prevention of death and disability. It is respect for women’s basic human rights, including respect for women’s autonomy, dignity, feelings, choices, and preferences, including companionship during maternity care.</a:t>
            </a:r>
          </a:p>
          <a:p>
            <a:pPr>
              <a:buFontTx/>
              <a:buNone/>
            </a:pPr>
            <a:endParaRPr lang="en-US" dirty="0">
              <a:solidFill>
                <a:srgbClr val="660033"/>
              </a:solidFill>
            </a:endParaRPr>
          </a:p>
          <a:p>
            <a:pPr>
              <a:buFontTx/>
              <a:buNone/>
            </a:pPr>
            <a:r>
              <a:rPr lang="en-US" dirty="0">
                <a:solidFill>
                  <a:srgbClr val="660033"/>
                </a:solidFill>
              </a:rPr>
              <a:t>Recent studies illustrate this fact: a recent population-based study in Tanzania by Kruk and colleagues that examined women’s choices showed that “provider attitude” was the highest predictor, along with availability of commodities, of women’s choice to use facility-based childbirth services. It mattered to women more than cost, distance, and lack of availability of free transport (obstacles often cited in discussions about skilled care utilization).</a:t>
            </a:r>
          </a:p>
          <a:p>
            <a:pPr>
              <a:buFontTx/>
              <a:buNone/>
            </a:pPr>
            <a:endParaRPr lang="en-US" dirty="0">
              <a:solidFill>
                <a:srgbClr val="660033"/>
              </a:solidFill>
            </a:endParaRPr>
          </a:p>
          <a:p>
            <a:pPr>
              <a:buFontTx/>
              <a:buNone/>
            </a:pPr>
            <a:r>
              <a:rPr lang="en-US" dirty="0">
                <a:solidFill>
                  <a:srgbClr val="660033"/>
                </a:solidFill>
              </a:rPr>
              <a:t>This suggests that provider attitude is important in determining whether or not women deliver in facilities with skilled providers.  </a:t>
            </a:r>
            <a:r>
              <a:rPr lang="en-US" dirty="0" smtClean="0">
                <a:solidFill>
                  <a:srgbClr val="660033"/>
                </a:solidFill>
              </a:rPr>
              <a:t>Respectful care is a life-saving skill. Your treatment and care</a:t>
            </a:r>
            <a:r>
              <a:rPr lang="en-US" baseline="0" dirty="0" smtClean="0">
                <a:solidFill>
                  <a:srgbClr val="660033"/>
                </a:solidFill>
              </a:rPr>
              <a:t> of each of your patients should result in their choice to return to your care whenever needed. </a:t>
            </a:r>
          </a:p>
          <a:p>
            <a:pPr>
              <a:buFontTx/>
              <a:buNone/>
            </a:pPr>
            <a:endParaRPr lang="en-US" dirty="0">
              <a:solidFill>
                <a:srgbClr val="660033"/>
              </a:solidFill>
            </a:endParaRPr>
          </a:p>
          <a:p>
            <a:pPr>
              <a:buFontTx/>
              <a:buNone/>
            </a:pPr>
            <a:r>
              <a:rPr lang="en-US" dirty="0">
                <a:solidFill>
                  <a:srgbClr val="660033"/>
                </a:solidFill>
              </a:rPr>
              <a:t>Population-based Study</a:t>
            </a:r>
            <a:r>
              <a:rPr lang="en-US" b="1" dirty="0">
                <a:solidFill>
                  <a:srgbClr val="660033"/>
                </a:solidFill>
              </a:rPr>
              <a:t> </a:t>
            </a:r>
            <a:r>
              <a:rPr lang="en-US" dirty="0">
                <a:solidFill>
                  <a:srgbClr val="660033"/>
                </a:solidFill>
              </a:rPr>
              <a:t>(Kruk et al, 2009, Tanzania)</a:t>
            </a:r>
          </a:p>
          <a:p>
            <a:pPr>
              <a:buFontTx/>
              <a:buNone/>
            </a:pPr>
            <a:r>
              <a:rPr lang="en-US" dirty="0">
                <a:solidFill>
                  <a:srgbClr val="660033"/>
                </a:solidFill>
              </a:rPr>
              <a:t>Method:  Population-Based Discrete Choice Experiment (N=1,203)</a:t>
            </a:r>
          </a:p>
          <a:p>
            <a:pPr>
              <a:buFontTx/>
              <a:buNone/>
            </a:pPr>
            <a:r>
              <a:rPr lang="en-US" dirty="0">
                <a:solidFill>
                  <a:srgbClr val="660033"/>
                </a:solidFill>
              </a:rPr>
              <a:t>Result: Provider attitude &amp; availability equipment/drugs most predictive of utilization facility childbirth services among 6 variables (higher than cost, distance, free transport)</a:t>
            </a:r>
          </a:p>
          <a:p>
            <a:pPr>
              <a:buFontTx/>
              <a:buNone/>
            </a:pPr>
            <a:r>
              <a:rPr lang="en-US" dirty="0">
                <a:solidFill>
                  <a:srgbClr val="660033"/>
                </a:solidFill>
              </a:rPr>
              <a:t>Conclusion:  Home deliveries would decrease by 17% if provider attitude improved</a:t>
            </a:r>
          </a:p>
          <a:p>
            <a:endParaRPr lang="en-US" dirty="0"/>
          </a:p>
        </p:txBody>
      </p:sp>
    </p:spTree>
    <p:extLst>
      <p:ext uri="{BB962C8B-B14F-4D97-AF65-F5344CB8AC3E}">
        <p14:creationId xmlns:p14="http://schemas.microsoft.com/office/powerpoint/2010/main" val="3836801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a:t>The White Ribbon Alliance for Safe Motherhood is bringing together concerned partners to develop collaborative strategies to address disrespect and abuse during maternity care.  We are calling on people from across relevant sectors (research, clinical service delivery and education, human rights and civil society advocacy) and from countries around the world-- to eliminate disrespect and abuse in maternity care.  </a:t>
            </a:r>
          </a:p>
          <a:p>
            <a:pPr defTabSz="973362">
              <a:defRPr/>
            </a:pPr>
            <a:endParaRPr lang="en-US" dirty="0"/>
          </a:p>
          <a:p>
            <a:pPr defTabSz="973362">
              <a:defRPr/>
            </a:pPr>
            <a:r>
              <a:rPr lang="en-US" dirty="0"/>
              <a:t>We believe that everyone has a part they can play to promote Respectful Maternity Care. Open discussion will allow us to develop a deeper understanding and to jointly strategize to bring effective programs, policies and advocacy to ensure that every woman's right to respectful care at birth is upheld.</a:t>
            </a:r>
          </a:p>
          <a:p>
            <a:endParaRPr lang="en-US" dirty="0" smtClean="0"/>
          </a:p>
          <a:p>
            <a:r>
              <a:rPr lang="en-US" dirty="0" smtClean="0"/>
              <a:t>Is</a:t>
            </a:r>
            <a:r>
              <a:rPr lang="en-US" baseline="0" dirty="0" smtClean="0"/>
              <a:t> this a problem that you have seen in your facility?  Is there anybody working on this problem?  What kinds of solutions are being tried and what is working?  What would you suggest to prevent abuse and disrespect of women cared for in your facility?</a:t>
            </a:r>
          </a:p>
          <a:p>
            <a:endParaRPr lang="en-US" baseline="0" dirty="0" smtClean="0"/>
          </a:p>
        </p:txBody>
      </p:sp>
    </p:spTree>
    <p:extLst>
      <p:ext uri="{BB962C8B-B14F-4D97-AF65-F5344CB8AC3E}">
        <p14:creationId xmlns:p14="http://schemas.microsoft.com/office/powerpoint/2010/main" val="1977464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What</a:t>
            </a:r>
            <a:r>
              <a:rPr lang="en-US" baseline="0" dirty="0" smtClean="0"/>
              <a:t> do you think Respectful Maternity Care should look like? </a:t>
            </a:r>
            <a:r>
              <a:rPr lang="en-US" b="0" i="0" baseline="0" dirty="0" smtClean="0"/>
              <a:t>That may not be the care that is considered “normal” for your facility or culture. What other factors contribute to respectful care?</a:t>
            </a:r>
          </a:p>
          <a:p>
            <a:pPr defTabSz="973362">
              <a:defRPr/>
            </a:pPr>
            <a:endParaRPr lang="en-US" baseline="0" dirty="0" smtClean="0"/>
          </a:p>
          <a:p>
            <a:pPr defTabSz="973362">
              <a:defRPr/>
            </a:pPr>
            <a:r>
              <a:rPr lang="en-US" i="0" baseline="0" dirty="0" smtClean="0"/>
              <a:t>How can providers support respectful care of their patients AND respectful treatment of providers? What has been your experience in introducing this?</a:t>
            </a:r>
          </a:p>
          <a:p>
            <a:pPr defTabSz="973362">
              <a:defRPr/>
            </a:pPr>
            <a:endParaRPr lang="en-US" i="1" baseline="0" dirty="0" smtClean="0"/>
          </a:p>
          <a:p>
            <a:pPr defTabSz="973362">
              <a:defRPr/>
            </a:pPr>
            <a:endParaRPr lang="en-US" i="1" baseline="0" dirty="0" smtClean="0"/>
          </a:p>
        </p:txBody>
      </p:sp>
    </p:spTree>
    <p:extLst>
      <p:ext uri="{BB962C8B-B14F-4D97-AF65-F5344CB8AC3E}">
        <p14:creationId xmlns:p14="http://schemas.microsoft.com/office/powerpoint/2010/main" val="1977464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4775" y="393700"/>
            <a:ext cx="4484688" cy="3363913"/>
          </a:xfrm>
        </p:spPr>
      </p:sp>
      <p:sp>
        <p:nvSpPr>
          <p:cNvPr id="3" name="Notes Placeholder 2"/>
          <p:cNvSpPr>
            <a:spLocks noGrp="1"/>
          </p:cNvSpPr>
          <p:nvPr>
            <p:ph type="body" idx="1"/>
          </p:nvPr>
        </p:nvSpPr>
        <p:spPr>
          <a:xfrm>
            <a:off x="731520" y="3934919"/>
            <a:ext cx="5852160" cy="4946192"/>
          </a:xfrm>
        </p:spPr>
        <p:txBody>
          <a:bodyPr/>
          <a:lstStyle/>
          <a:p>
            <a:pPr defTabSz="973362">
              <a:defRPr/>
            </a:pPr>
            <a:r>
              <a:rPr lang="en-US" i="0" baseline="0" dirty="0" smtClean="0"/>
              <a:t>Health workers should expect respectful treatment:</a:t>
            </a:r>
          </a:p>
          <a:p>
            <a:pPr defTabSz="973362">
              <a:defRPr/>
            </a:pPr>
            <a:endParaRPr lang="en-US" i="0" baseline="0" dirty="0" smtClean="0"/>
          </a:p>
          <a:p>
            <a:pPr defTabSz="973362">
              <a:defRPr/>
            </a:pPr>
            <a:r>
              <a:rPr lang="en-US" i="0" baseline="0" dirty="0" smtClean="0"/>
              <a:t>Health care workers want to perform their duties well, but they must have administrative support and critical resources to be able to deliver the high-quality services to which patients are entitled. Lack of support, chronic staff shortages and lack of resources can lead to chronic frustration for providers and staff. </a:t>
            </a:r>
          </a:p>
          <a:p>
            <a:pPr defTabSz="973362">
              <a:defRPr/>
            </a:pPr>
            <a:r>
              <a:rPr lang="en-US" i="0" baseline="0" dirty="0" smtClean="0"/>
              <a:t>Acknowledging that patients have a right to expect certain things when they come for services is a powerful concept, and has implications for staff behavior and performance. Recognizing that service providers and other staff have needs that must be met if they are to provide quality services can be a motivating force among staff and supervisors. </a:t>
            </a:r>
          </a:p>
          <a:p>
            <a:pPr defTabSz="973362">
              <a:defRPr/>
            </a:pPr>
            <a:endParaRPr lang="en-US" i="1" baseline="0" dirty="0" smtClean="0"/>
          </a:p>
          <a:p>
            <a:pPr defTabSz="973362">
              <a:defRPr/>
            </a:pPr>
            <a:r>
              <a:rPr lang="en-US" i="0" dirty="0" smtClean="0"/>
              <a:t>The Needs of Health Care </a:t>
            </a:r>
            <a:r>
              <a:rPr lang="en-US" i="0" baseline="0" dirty="0" smtClean="0"/>
              <a:t>Workers</a:t>
            </a:r>
            <a:endParaRPr lang="en-US" i="0" dirty="0" smtClean="0"/>
          </a:p>
          <a:p>
            <a:pPr defTabSz="973362">
              <a:defRPr/>
            </a:pPr>
            <a:r>
              <a:rPr lang="en-US" b="1" i="0" dirty="0" smtClean="0"/>
              <a:t>Facilitative supervision and management: </a:t>
            </a:r>
            <a:r>
              <a:rPr lang="en-US" i="0" dirty="0" smtClean="0"/>
              <a:t>Health care staff function best in a supportive work environment in which supervisors and managers encourage quality improvement and value staff. Such supervision enables staff to perform their tasks well and thus better meet the needs of their patients.</a:t>
            </a:r>
          </a:p>
          <a:p>
            <a:pPr defTabSz="973362">
              <a:defRPr/>
            </a:pPr>
            <a:r>
              <a:rPr lang="en-US" b="1" i="0" dirty="0" smtClean="0"/>
              <a:t>Information, training, and development: </a:t>
            </a:r>
            <a:r>
              <a:rPr lang="en-US" i="0" dirty="0" smtClean="0"/>
              <a:t>Health care staff need knowledge, skills, and ongoing training and professional development opportunities to remain up-to-date in their field and to continuously improve the quality of services they deliver.</a:t>
            </a:r>
          </a:p>
          <a:p>
            <a:pPr defTabSz="973362">
              <a:defRPr/>
            </a:pPr>
            <a:r>
              <a:rPr lang="en-US" b="1" i="0" dirty="0" smtClean="0"/>
              <a:t>Supplies, equipment, and infrastructure</a:t>
            </a:r>
            <a:r>
              <a:rPr lang="en-US" i="0" dirty="0" smtClean="0"/>
              <a:t>: Health care staff need reliable, sufficient inventories of supplies, instruments, and working equipment, as well as the infrastructure necessary to ensure the uninterrupted delivery of high-quality services.</a:t>
            </a:r>
            <a:endParaRPr lang="en-US" i="0" dirty="0"/>
          </a:p>
        </p:txBody>
      </p:sp>
    </p:spTree>
    <p:extLst>
      <p:ext uri="{BB962C8B-B14F-4D97-AF65-F5344CB8AC3E}">
        <p14:creationId xmlns:p14="http://schemas.microsoft.com/office/powerpoint/2010/main" val="1977464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Human rights are due to all people, have been recognized by societies and governments and held up in international declarations and conventions. To date, no universal charter or instrument shows how human rights apply to the childbearing process. </a:t>
            </a:r>
          </a:p>
          <a:p>
            <a:endParaRPr lang="en-US" dirty="0"/>
          </a:p>
          <a:p>
            <a:pPr defTabSz="973362">
              <a:defRPr/>
            </a:pPr>
            <a:r>
              <a:rPr lang="en-US" dirty="0" smtClean="0"/>
              <a:t>To promote Respectful</a:t>
            </a:r>
            <a:r>
              <a:rPr lang="en-US" baseline="0" dirty="0" smtClean="0"/>
              <a:t> Maternity Care, </a:t>
            </a:r>
            <a:r>
              <a:rPr lang="en-US" dirty="0">
                <a:latin typeface="Arial" charset="0"/>
              </a:rPr>
              <a:t>WRA facilitated the development of a rights charter, with broad input from its project partners and representatives from the network of WRA National Alliances and international NGOs around the globe who </a:t>
            </a:r>
            <a:r>
              <a:rPr lang="en-US" dirty="0"/>
              <a:t>contributed to this consensus document.</a:t>
            </a:r>
            <a:endParaRPr lang="en-US" dirty="0">
              <a:latin typeface="Arial" charset="0"/>
            </a:endParaRPr>
          </a:p>
          <a:p>
            <a:endParaRPr lang="en-US" dirty="0"/>
          </a:p>
          <a:p>
            <a:r>
              <a:rPr lang="en-US" dirty="0"/>
              <a:t>Seven rights are included, drawn from the categories of disrespect and abuse identified by Bowser and Hill (2010) in their landscape analysis. All these rights are based on international or multinational human rights instruments. The Charter demonstrates the legitimate place of maternal health rights within the broader context of human rights. </a:t>
            </a:r>
            <a:r>
              <a:rPr lang="en-US" dirty="0" smtClean="0"/>
              <a:t>The healthcare worker is the key to ensuring that women’s rights are respected. </a:t>
            </a:r>
          </a:p>
          <a:p>
            <a:pPr defTabSz="973362" eaLnBrk="0" fontAlgn="base" hangingPunct="0">
              <a:spcBef>
                <a:spcPct val="30000"/>
              </a:spcBef>
              <a:spcAft>
                <a:spcPct val="0"/>
              </a:spcAft>
              <a:defRPr/>
            </a:pPr>
            <a:endParaRPr lang="en-US" dirty="0" smtClean="0"/>
          </a:p>
          <a:p>
            <a:pPr defTabSz="973362" eaLnBrk="0" fontAlgn="base" hangingPunct="0">
              <a:spcBef>
                <a:spcPct val="30000"/>
              </a:spcBef>
              <a:spcAft>
                <a:spcPct val="0"/>
              </a:spcAft>
              <a:defRPr/>
            </a:pPr>
            <a:endParaRPr lang="en-US" dirty="0" smtClean="0"/>
          </a:p>
        </p:txBody>
      </p:sp>
    </p:spTree>
    <p:extLst>
      <p:ext uri="{BB962C8B-B14F-4D97-AF65-F5344CB8AC3E}">
        <p14:creationId xmlns:p14="http://schemas.microsoft.com/office/powerpoint/2010/main" val="2672573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5400" y="236538"/>
            <a:ext cx="4643438" cy="3481387"/>
          </a:xfrm>
        </p:spPr>
      </p:sp>
      <p:sp>
        <p:nvSpPr>
          <p:cNvPr id="3" name="Notes Placeholder 2"/>
          <p:cNvSpPr>
            <a:spLocks noGrp="1"/>
          </p:cNvSpPr>
          <p:nvPr>
            <p:ph type="body" idx="1"/>
          </p:nvPr>
        </p:nvSpPr>
        <p:spPr>
          <a:xfrm>
            <a:off x="731520" y="3934919"/>
            <a:ext cx="5852160" cy="4946192"/>
          </a:xfrm>
        </p:spPr>
        <p:txBody>
          <a:bodyPr/>
          <a:lstStyle/>
          <a:p>
            <a:pPr defTabSz="973362" eaLnBrk="0" fontAlgn="base" hangingPunct="0">
              <a:spcBef>
                <a:spcPct val="30000"/>
              </a:spcBef>
              <a:spcAft>
                <a:spcPct val="0"/>
              </a:spcAft>
              <a:defRPr/>
            </a:pPr>
            <a:r>
              <a:rPr lang="en-US" dirty="0" smtClean="0"/>
              <a:t>The charter </a:t>
            </a:r>
            <a:r>
              <a:rPr lang="en-US" baseline="0" dirty="0" smtClean="0"/>
              <a:t>can be used to talk about the problem of disrespect and abuse during maternity care within a positive, right-based framework, so we can start to </a:t>
            </a:r>
            <a:r>
              <a:rPr lang="en-US" dirty="0">
                <a:latin typeface="Arial" charset="0"/>
              </a:rPr>
              <a:t>lift the “Veil of Silence” on this issue.</a:t>
            </a:r>
          </a:p>
          <a:p>
            <a:pPr defTabSz="973362" eaLnBrk="0" fontAlgn="base" hangingPunct="0">
              <a:spcBef>
                <a:spcPct val="30000"/>
              </a:spcBef>
              <a:spcAft>
                <a:spcPct val="0"/>
              </a:spcAft>
              <a:defRPr/>
            </a:pPr>
            <a:endParaRPr lang="en-US" dirty="0">
              <a:latin typeface="Arial" charset="0"/>
            </a:endParaRPr>
          </a:p>
          <a:p>
            <a:pPr defTabSz="973362" eaLnBrk="0" fontAlgn="base" hangingPunct="0">
              <a:spcBef>
                <a:spcPct val="30000"/>
              </a:spcBef>
              <a:spcAft>
                <a:spcPct val="0"/>
              </a:spcAft>
              <a:defRPr/>
            </a:pPr>
            <a:r>
              <a:rPr lang="en-US" dirty="0">
                <a:latin typeface="Arial" charset="0"/>
              </a:rPr>
              <a:t>The charter builds a strong </a:t>
            </a:r>
            <a:r>
              <a:rPr lang="en-US" b="1" dirty="0">
                <a:latin typeface="Arial" charset="0"/>
              </a:rPr>
              <a:t>positive</a:t>
            </a:r>
            <a:r>
              <a:rPr lang="en-US" dirty="0">
                <a:latin typeface="Arial" charset="0"/>
              </a:rPr>
              <a:t> global standard for Respectful Maternity Care and affirms maternal health rights as basic human rights grounded in international declarations </a:t>
            </a:r>
          </a:p>
          <a:p>
            <a:pPr defTabSz="973362" eaLnBrk="0" fontAlgn="base" hangingPunct="0">
              <a:spcBef>
                <a:spcPct val="30000"/>
              </a:spcBef>
              <a:spcAft>
                <a:spcPct val="0"/>
              </a:spcAft>
              <a:defRPr/>
            </a:pPr>
            <a:endParaRPr lang="en-US" dirty="0">
              <a:latin typeface="Arial" charset="0"/>
            </a:endParaRPr>
          </a:p>
          <a:p>
            <a:pPr defTabSz="973362" eaLnBrk="0" fontAlgn="base" hangingPunct="0">
              <a:spcBef>
                <a:spcPct val="30000"/>
              </a:spcBef>
              <a:spcAft>
                <a:spcPct val="0"/>
              </a:spcAft>
              <a:defRPr/>
            </a:pPr>
            <a:r>
              <a:rPr lang="en-US" dirty="0">
                <a:latin typeface="Arial" charset="0"/>
              </a:rPr>
              <a:t>We hope the Charter can be used to:</a:t>
            </a:r>
          </a:p>
          <a:p>
            <a:pPr marL="182505" indent="-182505">
              <a:spcBef>
                <a:spcPts val="628"/>
              </a:spcBef>
              <a:buFont typeface="Arial" pitchFamily="34" charset="0"/>
              <a:buChar char="•"/>
            </a:pPr>
            <a:r>
              <a:rPr lang="en-US" dirty="0" smtClean="0"/>
              <a:t>Raise </a:t>
            </a:r>
            <a:r>
              <a:rPr lang="en-US" dirty="0"/>
              <a:t>awareness of the problem in a way that avoids blaming/shaming</a:t>
            </a:r>
          </a:p>
          <a:p>
            <a:pPr marL="182505" indent="-182505">
              <a:spcBef>
                <a:spcPts val="628"/>
              </a:spcBef>
              <a:buFont typeface="Arial" pitchFamily="34" charset="0"/>
              <a:buChar char="•"/>
            </a:pPr>
            <a:r>
              <a:rPr lang="en-US" dirty="0" smtClean="0"/>
              <a:t>Show that </a:t>
            </a:r>
            <a:r>
              <a:rPr lang="en-US" dirty="0"/>
              <a:t>the rights of childbearing women have already been recognized in guarantees of human rights </a:t>
            </a:r>
          </a:p>
          <a:p>
            <a:pPr marL="182505" indent="-182505">
              <a:spcBef>
                <a:spcPts val="628"/>
              </a:spcBef>
              <a:buFont typeface="Arial" pitchFamily="34" charset="0"/>
              <a:buChar char="•"/>
            </a:pPr>
            <a:r>
              <a:rPr lang="en-US" dirty="0"/>
              <a:t>Provide a tool for advocacy at all levels and a basis for accountability </a:t>
            </a:r>
          </a:p>
          <a:p>
            <a:pPr marL="182505" indent="-182505">
              <a:spcBef>
                <a:spcPts val="628"/>
              </a:spcBef>
              <a:buFont typeface="Arial" pitchFamily="34" charset="0"/>
              <a:buChar char="•"/>
            </a:pPr>
            <a:r>
              <a:rPr lang="en-US" dirty="0"/>
              <a:t>Provide a platform for building childbearing women’s sense of entitlement to quality maternity care by aligning it with international human rights</a:t>
            </a:r>
          </a:p>
          <a:p>
            <a:pPr marL="182505" indent="-182505">
              <a:spcBef>
                <a:spcPts val="628"/>
              </a:spcBef>
              <a:buFont typeface="Arial" pitchFamily="34" charset="0"/>
              <a:buChar char="•"/>
            </a:pPr>
            <a:r>
              <a:rPr lang="en-US" dirty="0" smtClean="0"/>
              <a:t>Serve as a guide for</a:t>
            </a:r>
            <a:r>
              <a:rPr lang="en-US" baseline="0" dirty="0" smtClean="0"/>
              <a:t> healthcare workers as they provide maternity care to women in their facilities. </a:t>
            </a:r>
            <a:endParaRPr lang="en-US" dirty="0"/>
          </a:p>
        </p:txBody>
      </p:sp>
    </p:spTree>
    <p:extLst>
      <p:ext uri="{BB962C8B-B14F-4D97-AF65-F5344CB8AC3E}">
        <p14:creationId xmlns:p14="http://schemas.microsoft.com/office/powerpoint/2010/main" val="2034854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 month</a:t>
            </a:r>
            <a:r>
              <a:rPr lang="en-US" baseline="0" dirty="0" smtClean="0"/>
              <a:t>, the global WRA Action of the Month will focus on Respectful Maternity Care.  </a:t>
            </a:r>
          </a:p>
          <a:p>
            <a:endParaRPr lang="en-US" baseline="0" dirty="0" smtClean="0"/>
          </a:p>
          <a:p>
            <a:r>
              <a:rPr lang="en-US" baseline="0" dirty="0" smtClean="0"/>
              <a:t>We hope that you will be inspired to visit the website and Take Action!</a:t>
            </a:r>
          </a:p>
          <a:p>
            <a:endParaRPr lang="en-US" baseline="0" dirty="0" smtClean="0"/>
          </a:p>
          <a:p>
            <a:endParaRPr lang="en-US" baseline="0" dirty="0" smtClean="0"/>
          </a:p>
          <a:p>
            <a:endParaRPr lang="en-US" baseline="0" dirty="0" smtClean="0"/>
          </a:p>
          <a:p>
            <a:endParaRPr lang="en-US" dirty="0"/>
          </a:p>
        </p:txBody>
      </p:sp>
    </p:spTree>
    <p:extLst>
      <p:ext uri="{BB962C8B-B14F-4D97-AF65-F5344CB8AC3E}">
        <p14:creationId xmlns:p14="http://schemas.microsoft.com/office/powerpoint/2010/main" val="233019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As a caregiver ask</a:t>
            </a:r>
            <a:r>
              <a:rPr lang="en-US" b="1" i="1" baseline="0" dirty="0" smtClean="0"/>
              <a:t> YOURSELF how would YOU like to be treated if you were giving birth in your facility. List 5 things that YOU would want during YOUR care.</a:t>
            </a:r>
            <a:endParaRPr lang="en-US" b="1" i="1" dirty="0" smtClean="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639687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55401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51000" y="550863"/>
            <a:ext cx="4013200" cy="3009900"/>
          </a:xfrm>
        </p:spPr>
      </p:sp>
      <p:sp>
        <p:nvSpPr>
          <p:cNvPr id="3" name="Notes Placeholder 2"/>
          <p:cNvSpPr>
            <a:spLocks noGrp="1"/>
          </p:cNvSpPr>
          <p:nvPr>
            <p:ph type="body" idx="1"/>
          </p:nvPr>
        </p:nvSpPr>
        <p:spPr>
          <a:xfrm>
            <a:off x="731520" y="4171014"/>
            <a:ext cx="5852160" cy="4710098"/>
          </a:xfrm>
        </p:spPr>
        <p:txBody>
          <a:bodyPr/>
          <a:lstStyle/>
          <a:p>
            <a:r>
              <a:rPr lang="en-US" b="1" dirty="0"/>
              <a:t>Every day in countries all around the world…. </a:t>
            </a:r>
            <a:endParaRPr lang="en-US" dirty="0"/>
          </a:p>
          <a:p>
            <a:r>
              <a:rPr lang="en-US" dirty="0"/>
              <a:t> </a:t>
            </a:r>
          </a:p>
          <a:p>
            <a:r>
              <a:rPr lang="en-US" dirty="0"/>
              <a:t>Pregnant women seeking maternity care from the health systems in their countries instead receive ill treatment that ranges from relatively subtle disrespect of their autonomy and dignity to outright abuse: physical assault, verbal insults, discrimination, abandonment, or detention in facilities for failure to pay.</a:t>
            </a:r>
          </a:p>
          <a:p>
            <a:endParaRPr lang="en-US" dirty="0"/>
          </a:p>
          <a:p>
            <a:pPr defTabSz="973362">
              <a:defRPr/>
            </a:pPr>
            <a:r>
              <a:rPr lang="en-US" dirty="0"/>
              <a:t>We might think that such traumatic experiences during maternity care occur in countries other than our own; however this is a global problem. Reports and studies of women’s experiences come from countries all around the world, including our own. </a:t>
            </a:r>
          </a:p>
          <a:p>
            <a:endParaRPr lang="en-US" dirty="0"/>
          </a:p>
          <a:p>
            <a:r>
              <a:rPr lang="en-US" dirty="0"/>
              <a:t>Some of us have known about this problem for a long time, and have witnessed or even experienced it ourselves, but we did not know who to tell or what to say.  Perhaps in your facility, some of these behaviors are accepted as “normal” or harmless. In this way, </a:t>
            </a:r>
            <a:r>
              <a:rPr lang="en-US" dirty="0">
                <a:latin typeface="Arial" charset="0"/>
              </a:rPr>
              <a:t>a "veil of silence" has covered up the humiliation and abuse suffered by women seeking maternity care.</a:t>
            </a:r>
          </a:p>
          <a:p>
            <a:pPr defTabSz="973362" eaLnBrk="0" fontAlgn="base" hangingPunct="0">
              <a:spcBef>
                <a:spcPct val="30000"/>
              </a:spcBef>
              <a:spcAft>
                <a:spcPct val="0"/>
              </a:spcAft>
              <a:defRPr/>
            </a:pPr>
            <a:endParaRPr lang="en-US" dirty="0">
              <a:latin typeface="Arial" charset="0"/>
            </a:endParaRPr>
          </a:p>
          <a:p>
            <a:pPr defTabSz="973362" eaLnBrk="0" fontAlgn="base" hangingPunct="0">
              <a:spcBef>
                <a:spcPct val="30000"/>
              </a:spcBef>
              <a:spcAft>
                <a:spcPct val="0"/>
              </a:spcAft>
              <a:defRPr/>
            </a:pPr>
            <a:r>
              <a:rPr lang="en-US" dirty="0"/>
              <a:t>For example, there is little formal research on the prevalence and factors that contribute to this problem, and as a result we don’t know enough about effective interventions to eliminate disrespect and abuse. More research is still needed.</a:t>
            </a:r>
          </a:p>
          <a:p>
            <a:pPr defTabSz="973362" eaLnBrk="0" fontAlgn="base" hangingPunct="0">
              <a:spcBef>
                <a:spcPct val="30000"/>
              </a:spcBef>
              <a:spcAft>
                <a:spcPct val="0"/>
              </a:spcAft>
              <a:defRPr/>
            </a:pPr>
            <a:endParaRPr lang="en-US" dirty="0">
              <a:latin typeface="Arial" charset="0"/>
            </a:endParaRPr>
          </a:p>
          <a:p>
            <a:pPr defTabSz="973362" eaLnBrk="0" fontAlgn="base" hangingPunct="0">
              <a:spcBef>
                <a:spcPct val="30000"/>
              </a:spcBef>
              <a:spcAft>
                <a:spcPct val="0"/>
              </a:spcAft>
              <a:defRPr/>
            </a:pPr>
            <a:r>
              <a:rPr lang="en-US" dirty="0">
                <a:latin typeface="Arial" charset="0"/>
              </a:rPr>
              <a:t>In addition, to date there is no agreement on what Respectful Maternity Care means.  It is clear, however, when we look at international human rights standards, that disrespect and abuse is a violation of women’s basic human rights.</a:t>
            </a:r>
          </a:p>
          <a:p>
            <a:pPr defTabSz="973362" eaLnBrk="0" fontAlgn="base" hangingPunct="0">
              <a:spcBef>
                <a:spcPct val="30000"/>
              </a:spcBef>
              <a:spcAft>
                <a:spcPct val="0"/>
              </a:spcAft>
              <a:defRPr/>
            </a:pPr>
            <a:endParaRPr lang="en-US" dirty="0">
              <a:latin typeface="Arial" charset="0"/>
            </a:endParaRPr>
          </a:p>
          <a:p>
            <a:pPr defTabSz="973362" eaLnBrk="0" fontAlgn="base" hangingPunct="0">
              <a:spcBef>
                <a:spcPct val="30000"/>
              </a:spcBef>
              <a:spcAft>
                <a:spcPct val="0"/>
              </a:spcAft>
              <a:defRPr/>
            </a:pPr>
            <a:endParaRPr lang="en-US" dirty="0"/>
          </a:p>
          <a:p>
            <a:pPr defTabSz="973362" eaLnBrk="0" fontAlgn="base" hangingPunct="0">
              <a:spcBef>
                <a:spcPct val="30000"/>
              </a:spcBef>
              <a:spcAft>
                <a:spcPct val="0"/>
              </a:spcAft>
              <a:defRPr/>
            </a:pPr>
            <a:endParaRPr lang="en-US" dirty="0"/>
          </a:p>
          <a:p>
            <a:endParaRPr lang="en-US" dirty="0"/>
          </a:p>
        </p:txBody>
      </p:sp>
    </p:spTree>
    <p:extLst>
      <p:ext uri="{BB962C8B-B14F-4D97-AF65-F5344CB8AC3E}">
        <p14:creationId xmlns:p14="http://schemas.microsoft.com/office/powerpoint/2010/main" val="1861045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eaLnBrk="0" fontAlgn="base" hangingPunct="0">
              <a:spcBef>
                <a:spcPct val="30000"/>
              </a:spcBef>
              <a:spcAft>
                <a:spcPct val="0"/>
              </a:spcAft>
              <a:defRPr/>
            </a:pPr>
            <a:r>
              <a:rPr lang="en-US" dirty="0">
                <a:latin typeface="Arial" charset="0"/>
              </a:rPr>
              <a:t>USAID  recently commissioned a landscape review on the subject by Bowser and Hill (2010), "Exploring Evidence and Action for Respectful Care at Birth.“  This report attempted to capture what is currently known on the subject, through research studies, case reports, and interviews.  The authors identified </a:t>
            </a:r>
            <a:r>
              <a:rPr lang="en-US" b="0" dirty="0">
                <a:latin typeface="Arial" charset="0"/>
              </a:rPr>
              <a:t>seven major categories of disrespect and abuse </a:t>
            </a:r>
            <a:r>
              <a:rPr lang="en-US" dirty="0">
                <a:latin typeface="Arial" charset="0"/>
              </a:rPr>
              <a:t>that occur during maternity care. </a:t>
            </a:r>
          </a:p>
          <a:p>
            <a:pPr defTabSz="973362" eaLnBrk="0" fontAlgn="base" hangingPunct="0">
              <a:spcBef>
                <a:spcPct val="30000"/>
              </a:spcBef>
              <a:spcAft>
                <a:spcPct val="0"/>
              </a:spcAft>
              <a:defRPr/>
            </a:pPr>
            <a:endParaRPr lang="en-US" dirty="0">
              <a:latin typeface="Arial" charset="0"/>
            </a:endParaRPr>
          </a:p>
          <a:p>
            <a:pPr defTabSz="973362" eaLnBrk="0" fontAlgn="base" hangingPunct="0">
              <a:spcBef>
                <a:spcPct val="30000"/>
              </a:spcBef>
              <a:spcAft>
                <a:spcPct val="0"/>
              </a:spcAft>
              <a:defRPr/>
            </a:pPr>
            <a:r>
              <a:rPr lang="en-US" dirty="0">
                <a:latin typeface="Arial" charset="0"/>
              </a:rPr>
              <a:t>The following testimonials from women around the world are drawn from existing published reports—we are grateful to the researchers, advocates, and activists who have brought these women’s stories to light to help break the silence. We know there are many more stories from many more places that have still not been shared.  </a:t>
            </a:r>
            <a:r>
              <a:rPr lang="en-US" dirty="0" smtClean="0">
                <a:latin typeface="Arial" charset="0"/>
              </a:rPr>
              <a:t>Perhaps you have a story from your experience that should be shared. </a:t>
            </a:r>
            <a:endParaRPr lang="en-US" dirty="0">
              <a:latin typeface="Arial" charset="0"/>
            </a:endParaRPr>
          </a:p>
          <a:p>
            <a:endParaRPr lang="en-US" dirty="0">
              <a:latin typeface="Arial" charset="0"/>
            </a:endParaRPr>
          </a:p>
          <a:p>
            <a:r>
              <a:rPr lang="en-US" dirty="0">
                <a:latin typeface="Arial" charset="0"/>
              </a:rPr>
              <a:t>    </a:t>
            </a:r>
          </a:p>
          <a:p>
            <a:endParaRPr lang="en-US" dirty="0">
              <a:latin typeface="Arial" charset="0"/>
            </a:endParaRPr>
          </a:p>
          <a:p>
            <a:r>
              <a:rPr lang="en-US" dirty="0">
                <a:latin typeface="Arial" charset="0"/>
              </a:rPr>
              <a:t>    </a:t>
            </a:r>
          </a:p>
          <a:p>
            <a:endParaRPr lang="en-US" dirty="0">
              <a:latin typeface="Arial" charset="0"/>
            </a:endParaRPr>
          </a:p>
        </p:txBody>
      </p:sp>
    </p:spTree>
    <p:extLst>
      <p:ext uri="{BB962C8B-B14F-4D97-AF65-F5344CB8AC3E}">
        <p14:creationId xmlns:p14="http://schemas.microsoft.com/office/powerpoint/2010/main" val="834508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Hitting, slapping,</a:t>
            </a:r>
            <a:r>
              <a:rPr lang="en-US" baseline="0" dirty="0" smtClean="0"/>
              <a:t> pushing or even roughly touching a woman is (removed the word “also”) the physical abuse. All physical contact with our patients should be as gentle, comforting,</a:t>
            </a:r>
            <a:r>
              <a:rPr lang="en-US" b="1" i="1" baseline="0" dirty="0" smtClean="0"/>
              <a:t> </a:t>
            </a:r>
            <a:r>
              <a:rPr lang="en-US" b="0" i="0" baseline="0" dirty="0" smtClean="0"/>
              <a:t>and reassuring </a:t>
            </a:r>
            <a:r>
              <a:rPr lang="en-US" baseline="0" dirty="0" smtClean="0"/>
              <a:t>as possible. Freedom from physical abuse is the right of each of our patients. </a:t>
            </a:r>
          </a:p>
          <a:p>
            <a:pPr defTabSz="973362">
              <a:defRPr/>
            </a:pPr>
            <a:endParaRPr lang="en-US" dirty="0" smtClean="0"/>
          </a:p>
          <a:p>
            <a:pPr defTabSz="973362">
              <a:defRPr/>
            </a:pPr>
            <a:endParaRPr lang="en-US" dirty="0"/>
          </a:p>
        </p:txBody>
      </p:sp>
    </p:spTree>
    <p:extLst>
      <p:ext uri="{BB962C8B-B14F-4D97-AF65-F5344CB8AC3E}">
        <p14:creationId xmlns:p14="http://schemas.microsoft.com/office/powerpoint/2010/main" val="1977464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Language</a:t>
            </a:r>
            <a:r>
              <a:rPr lang="en-US" baseline="0" dirty="0" smtClean="0"/>
              <a:t> use and level, educational attainment and cultural background may vary among our patients. All need careful explanation of proposed procedures in a language and at a level they can understand so that they can knowingly consent to or refuse a procedure. The freedom to consent to or refuse care is the right of each of our patients. </a:t>
            </a:r>
            <a:endParaRPr lang="en-US" dirty="0" smtClean="0"/>
          </a:p>
          <a:p>
            <a:pPr defTabSz="973362">
              <a:defRPr/>
            </a:pPr>
            <a:endParaRPr lang="en-US" dirty="0" smtClean="0"/>
          </a:p>
        </p:txBody>
      </p:sp>
    </p:spTree>
    <p:extLst>
      <p:ext uri="{BB962C8B-B14F-4D97-AF65-F5344CB8AC3E}">
        <p14:creationId xmlns:p14="http://schemas.microsoft.com/office/powerpoint/2010/main" val="1977464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b="0" i="0" baseline="0" dirty="0" smtClean="0">
                <a:solidFill>
                  <a:srgbClr val="FF0000"/>
                </a:solidFill>
                <a:latin typeface="Century Gothic" pitchFamily="34" charset="0"/>
              </a:rPr>
              <a:t>Patients have a right to privacy and confidentiality during the delivery of services. This includes privacy and confidentiality during counseling, physical examinations, and clinical procedures, as well as in the staff ’s handling of patients’ medical records and other personal information.</a:t>
            </a:r>
          </a:p>
          <a:p>
            <a:pPr defTabSz="973362">
              <a:defRPr/>
            </a:pPr>
            <a:endParaRPr lang="en-US" b="1" i="1" baseline="0" dirty="0" smtClean="0">
              <a:solidFill>
                <a:srgbClr val="FF0000"/>
              </a:solidFill>
              <a:latin typeface="Century Gothic" pitchFamily="34" charset="0"/>
            </a:endParaRPr>
          </a:p>
          <a:p>
            <a:pPr defTabSz="973362">
              <a:defRPr/>
            </a:pPr>
            <a:r>
              <a:rPr lang="en-US" dirty="0" smtClean="0"/>
              <a:t>We must do whatever is possible to protect the privacy and confidentiality of our patients </a:t>
            </a:r>
            <a:r>
              <a:rPr lang="en-US" b="0" i="0" dirty="0" smtClean="0"/>
              <a:t>and to keep the mother and baby together at all times. Confidential care is a right of each of our patients. </a:t>
            </a:r>
          </a:p>
          <a:p>
            <a:pPr defTabSz="973362">
              <a:defRPr/>
            </a:pPr>
            <a:endParaRPr lang="en-US" b="1" i="1" baseline="0" dirty="0" smtClean="0">
              <a:latin typeface="Century Gothic" pitchFamily="34" charset="0"/>
            </a:endParaRPr>
          </a:p>
          <a:p>
            <a:pPr defTabSz="973362">
              <a:defRPr/>
            </a:pPr>
            <a:endParaRPr lang="en-US" b="1" i="1" baseline="0" dirty="0" smtClean="0">
              <a:solidFill>
                <a:srgbClr val="FF0000"/>
              </a:solidFill>
              <a:latin typeface="Century Gothic" pitchFamily="34" charset="0"/>
            </a:endParaRPr>
          </a:p>
        </p:txBody>
      </p:sp>
    </p:spTree>
    <p:extLst>
      <p:ext uri="{BB962C8B-B14F-4D97-AF65-F5344CB8AC3E}">
        <p14:creationId xmlns:p14="http://schemas.microsoft.com/office/powerpoint/2010/main" val="1977464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Every woman we care for is a person of value and is worthy</a:t>
            </a:r>
            <a:r>
              <a:rPr lang="en-US" baseline="0" dirty="0" smtClean="0"/>
              <a:t> of our respect. We must honor the dignity of each woman in our words, our actions, and all of our non-verbal communication. Dignified care is the right of each of our patients.</a:t>
            </a:r>
          </a:p>
          <a:p>
            <a:pPr defTabSz="973362">
              <a:defRPr/>
            </a:pPr>
            <a:endParaRPr lang="en-US" dirty="0" smtClean="0"/>
          </a:p>
          <a:p>
            <a:pPr defTabSz="973362">
              <a:defRPr/>
            </a:pPr>
            <a:r>
              <a:rPr lang="en-US" b="0" dirty="0" smtClean="0"/>
              <a:t>Dignity, comfort, and expression of opinion: All patients have the right to be treated</a:t>
            </a:r>
          </a:p>
          <a:p>
            <a:pPr defTabSz="973362">
              <a:defRPr/>
            </a:pPr>
            <a:r>
              <a:rPr lang="en-US" b="0" dirty="0" smtClean="0"/>
              <a:t>with respect and consideration. Service providers need to ensure that patients are as comfortable</a:t>
            </a:r>
          </a:p>
          <a:p>
            <a:pPr defTabSz="973362">
              <a:defRPr/>
            </a:pPr>
            <a:r>
              <a:rPr lang="en-US" b="0" dirty="0" smtClean="0"/>
              <a:t>as possible during procedures. Patients should be encouraged to express their</a:t>
            </a:r>
          </a:p>
          <a:p>
            <a:pPr defTabSz="973362">
              <a:defRPr/>
            </a:pPr>
            <a:r>
              <a:rPr lang="en-US" b="0" dirty="0" smtClean="0"/>
              <a:t>views freely, even when their views differ from those of service providers.  </a:t>
            </a:r>
            <a:r>
              <a:rPr lang="en-US" b="0" i="0" dirty="0" smtClean="0">
                <a:solidFill>
                  <a:srgbClr val="FF0000"/>
                </a:solidFill>
              </a:rPr>
              <a:t>Service</a:t>
            </a:r>
            <a:r>
              <a:rPr lang="en-US" b="0" i="0" baseline="0" dirty="0" smtClean="0">
                <a:solidFill>
                  <a:srgbClr val="FF0000"/>
                </a:solidFill>
              </a:rPr>
              <a:t> providers also need to ask the patient for feedback.</a:t>
            </a:r>
            <a:endParaRPr lang="en-US" b="0" i="0" dirty="0">
              <a:solidFill>
                <a:srgbClr val="FF0000"/>
              </a:solidFill>
            </a:endParaRPr>
          </a:p>
        </p:txBody>
      </p:sp>
    </p:spTree>
    <p:extLst>
      <p:ext uri="{BB962C8B-B14F-4D97-AF65-F5344CB8AC3E}">
        <p14:creationId xmlns:p14="http://schemas.microsoft.com/office/powerpoint/2010/main" val="1977464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All women are equally worthy</a:t>
            </a:r>
            <a:r>
              <a:rPr lang="en-US" baseline="0" dirty="0" smtClean="0"/>
              <a:t> of our respectful care regardless of ethnic background, culture, social standing, educational level or economic status. Discrimination is never okay. Non-discrimination is the right of each of our patients. </a:t>
            </a:r>
            <a:endParaRPr lang="en-US" dirty="0" smtClean="0"/>
          </a:p>
          <a:p>
            <a:pPr defTabSz="973362">
              <a:defRPr/>
            </a:pPr>
            <a:endParaRPr lang="en-US" dirty="0" smtClean="0"/>
          </a:p>
        </p:txBody>
      </p:sp>
    </p:spTree>
    <p:extLst>
      <p:ext uri="{BB962C8B-B14F-4D97-AF65-F5344CB8AC3E}">
        <p14:creationId xmlns:p14="http://schemas.microsoft.com/office/powerpoint/2010/main" val="1977464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362">
              <a:defRPr/>
            </a:pPr>
            <a:r>
              <a:rPr lang="en-US" dirty="0" smtClean="0"/>
              <a:t>A woman in labor or immediately</a:t>
            </a:r>
            <a:r>
              <a:rPr lang="en-US" baseline="0" dirty="0" smtClean="0"/>
              <a:t> after birth should never be left alone. If you must leave your patient, tell her when to expect your return and how to get help if needed. Attentive care is the right of each of our patients</a:t>
            </a:r>
            <a:r>
              <a:rPr lang="en-US" b="1" i="1" baseline="0" dirty="0" smtClean="0"/>
              <a:t>. </a:t>
            </a:r>
            <a:r>
              <a:rPr lang="en-US" sz="1300" dirty="0"/>
              <a:t>Women should be able to have a companion of their choice, such as a family member or community doula, with them throughout labor and birth at the health facility to provide continuous support. </a:t>
            </a:r>
            <a:endParaRPr lang="en-US" b="0" i="1" dirty="0" smtClean="0"/>
          </a:p>
        </p:txBody>
      </p:sp>
    </p:spTree>
    <p:extLst>
      <p:ext uri="{BB962C8B-B14F-4D97-AF65-F5344CB8AC3E}">
        <p14:creationId xmlns:p14="http://schemas.microsoft.com/office/powerpoint/2010/main" val="1977464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87DC7B-A0F8-48B8-A35A-8DE59066A4F0}" type="datetimeFigureOut">
              <a:rPr lang="en-US" smtClean="0"/>
              <a:pPr/>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7DC7B-A0F8-48B8-A35A-8DE59066A4F0}" type="datetimeFigureOut">
              <a:rPr lang="en-US" smtClean="0"/>
              <a:pPr/>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7DC7B-A0F8-48B8-A35A-8DE59066A4F0}" type="datetimeFigureOut">
              <a:rPr lang="en-US" smtClean="0"/>
              <a:pPr/>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601156" cy="924475"/>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533400" y="1807361"/>
            <a:ext cx="7601155" cy="4051437"/>
          </a:xfrm>
        </p:spPr>
        <p:txBody>
          <a:bodyPr/>
          <a:lstStyle>
            <a:lvl1pPr>
              <a:buSzPct val="125000"/>
              <a:defRPr/>
            </a:lvl1pPr>
            <a:lvl2pPr>
              <a:buSzPct val="125000"/>
              <a:defRPr/>
            </a:lvl2pPr>
            <a:lvl3pPr>
              <a:buSzPct val="125000"/>
              <a:defRPr/>
            </a:lvl3pPr>
            <a:lvl4pPr>
              <a:buSzPct val="125000"/>
              <a:defRPr/>
            </a:lvl4pPr>
            <a:lvl5pPr>
              <a:buSzPct val="12500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10"/>
          </p:nvPr>
        </p:nvSpPr>
        <p:spPr/>
        <p:txBody>
          <a:bodyPr/>
          <a:lstStyle/>
          <a:p>
            <a:fld id="{8987DC7B-A0F8-48B8-A35A-8DE59066A4F0}" type="datetimeFigureOut">
              <a:rPr lang="en-US" smtClean="0"/>
              <a:pPr/>
              <a:t>7/19/2019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87DC7B-A0F8-48B8-A35A-8DE59066A4F0}" type="datetimeFigureOut">
              <a:rPr lang="en-US" smtClean="0"/>
              <a:pPr/>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87DC7B-A0F8-48B8-A35A-8DE59066A4F0}" type="datetimeFigureOut">
              <a:rPr lang="en-US" smtClean="0"/>
              <a:pPr/>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87DC7B-A0F8-48B8-A35A-8DE59066A4F0}" type="datetimeFigureOut">
              <a:rPr lang="en-US" smtClean="0"/>
              <a:pPr/>
              <a:t>7/19/2019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87DC7B-A0F8-48B8-A35A-8DE59066A4F0}" type="datetimeFigureOut">
              <a:rPr lang="en-US" smtClean="0"/>
              <a:pPr/>
              <a:t>7/19/2019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7DC7B-A0F8-48B8-A35A-8DE59066A4F0}" type="datetimeFigureOut">
              <a:rPr lang="en-US" smtClean="0"/>
              <a:pPr/>
              <a:t>7/19/2019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7DC7B-A0F8-48B8-A35A-8DE59066A4F0}" type="datetimeFigureOut">
              <a:rPr lang="en-US" smtClean="0"/>
              <a:pPr/>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2D27E-54AC-47DD-AE57-3E0F45D50AD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7DC7B-A0F8-48B8-A35A-8DE59066A4F0}" type="datetimeFigureOut">
              <a:rPr lang="en-US" smtClean="0"/>
              <a:pPr/>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2D27E-54AC-47DD-AE57-3E0F45D50ADF}" type="slidenum">
              <a:rPr lang="en-US" smtClean="0"/>
              <a:pPr/>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20638" y="463615"/>
            <a:ext cx="8030721" cy="924475"/>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20639" y="1807361"/>
            <a:ext cx="8030720" cy="4051437"/>
          </a:xfrm>
          <a:prstGeom prst="rect">
            <a:avLst/>
          </a:prstGeom>
        </p:spPr>
        <p:txBody>
          <a:bodyPr vert="horz" lIns="91440" tIns="45720" rIns="91440" bIns="45720" rtlCol="0" anchor="t"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987DC7B-A0F8-48B8-A35A-8DE59066A4F0}" type="datetimeFigureOut">
              <a:rPr lang="en-US" smtClean="0"/>
              <a:pPr/>
              <a:t>7/19/2019</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F332D27E-54AC-47DD-AE57-3E0F45D50ADF}" type="slidenum">
              <a:rPr lang="en-US" smtClean="0"/>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defTabSz="457200" rtl="0" eaLnBrk="1" latinLnBrk="0" hangingPunct="1">
        <a:spcBef>
          <a:spcPct val="0"/>
        </a:spcBef>
        <a:buNone/>
        <a:defRPr sz="3200" b="1"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SzPct val="125000"/>
        <a:buFont typeface="Symbol" pitchFamily="18" charset="2"/>
        <a:buChar char=""/>
        <a:defRPr sz="32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SzPct val="125000"/>
        <a:buFont typeface="Symbol" pitchFamily="18" charset="2"/>
        <a:buChar char=""/>
        <a:defRPr sz="28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SzPct val="125000"/>
        <a:buFont typeface="Symbol" pitchFamily="18"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SzPct val="125000"/>
        <a:buFont typeface="Symbol" pitchFamily="18" charset="2"/>
        <a:buChar char=""/>
        <a:defRPr sz="20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SzPct val="125000"/>
        <a:buFont typeface="Symbol" pitchFamily="18" charset="2"/>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90946" y="5181600"/>
            <a:ext cx="86106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0946" y="152400"/>
            <a:ext cx="8610600" cy="6477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738" y="5770875"/>
            <a:ext cx="1981200" cy="60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010" y="5352264"/>
            <a:ext cx="1614311" cy="117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57326" y="5717693"/>
            <a:ext cx="1981200" cy="657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08490" y="34636"/>
            <a:ext cx="1979290" cy="1979290"/>
          </a:xfrm>
          <a:prstGeom prst="rect">
            <a:avLst/>
          </a:prstGeom>
        </p:spPr>
      </p:pic>
      <p:sp>
        <p:nvSpPr>
          <p:cNvPr id="2" name="Title 1"/>
          <p:cNvSpPr>
            <a:spLocks noGrp="1"/>
          </p:cNvSpPr>
          <p:nvPr>
            <p:ph type="ctrTitle"/>
          </p:nvPr>
        </p:nvSpPr>
        <p:spPr/>
        <p:txBody>
          <a:bodyPr/>
          <a:lstStyle/>
          <a:p>
            <a:r>
              <a:rPr lang="en-US" sz="3600" b="1" dirty="0"/>
              <a:t>Respectful Maternity </a:t>
            </a:r>
            <a:r>
              <a:rPr lang="en-US" sz="3600" b="1" dirty="0" smtClean="0"/>
              <a:t>Care For </a:t>
            </a:r>
            <a:r>
              <a:rPr lang="en-US" sz="3600" b="1" dirty="0"/>
              <a:t>Healthcare Workers:</a:t>
            </a:r>
            <a:br>
              <a:rPr lang="en-US" sz="3600" b="1" dirty="0"/>
            </a:br>
            <a:r>
              <a:rPr lang="en-US" sz="3600" dirty="0"/>
              <a:t>Tackling Disrespect &amp; Abuse During Facility-Based </a:t>
            </a:r>
            <a:r>
              <a:rPr lang="en-US" sz="3600" dirty="0" smtClean="0"/>
              <a:t>Childbirth</a:t>
            </a:r>
            <a:endParaRPr lang="en-US" sz="3600" dirty="0"/>
          </a:p>
        </p:txBody>
      </p:sp>
    </p:spTree>
    <p:extLst>
      <p:ext uri="{BB962C8B-B14F-4D97-AF65-F5344CB8AC3E}">
        <p14:creationId xmlns:p14="http://schemas.microsoft.com/office/powerpoint/2010/main" val="1622839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Detention in Facilities</a:t>
            </a:r>
            <a:endParaRPr lang="en-US"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71946" y="1828800"/>
            <a:ext cx="7848600" cy="40386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1200"/>
              </a:spcBef>
              <a:spcAft>
                <a:spcPts val="1200"/>
              </a:spcAft>
            </a:pPr>
            <a:r>
              <a:rPr lang="en-US" sz="4000" dirty="0" smtClean="0">
                <a:solidFill>
                  <a:schemeClr val="tx1"/>
                </a:solidFill>
              </a:rPr>
              <a:t>"</a:t>
            </a:r>
            <a:r>
              <a:rPr lang="en-US" sz="4000" i="1" dirty="0">
                <a:solidFill>
                  <a:schemeClr val="tx1"/>
                </a:solidFill>
              </a:rPr>
              <a:t>When I got the bill, the doctor said to me, 'Since you have not paid, we will keep you here</a:t>
            </a:r>
            <a:r>
              <a:rPr lang="en-US" sz="4000" dirty="0">
                <a:solidFill>
                  <a:schemeClr val="tx1"/>
                </a:solidFill>
              </a:rPr>
              <a:t>.'" </a:t>
            </a:r>
            <a:endParaRPr lang="en-US" sz="4000" dirty="0" smtClean="0">
              <a:solidFill>
                <a:schemeClr val="tx1"/>
              </a:solidFill>
            </a:endParaRPr>
          </a:p>
          <a:p>
            <a:pPr algn="r">
              <a:spcBef>
                <a:spcPts val="1200"/>
              </a:spcBef>
              <a:spcAft>
                <a:spcPts val="1200"/>
              </a:spcAft>
            </a:pPr>
            <a:r>
              <a:rPr lang="en-US" sz="2000" dirty="0" smtClean="0">
                <a:solidFill>
                  <a:schemeClr val="tx1"/>
                </a:solidFill>
              </a:rPr>
              <a:t>— </a:t>
            </a:r>
            <a:r>
              <a:rPr lang="en-US" sz="2000" dirty="0">
                <a:solidFill>
                  <a:schemeClr val="tx1"/>
                </a:solidFill>
              </a:rPr>
              <a:t>Burundi (Human Rights Watch, 2010)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69938830"/>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3200" b="1" dirty="0" smtClean="0">
                <a:solidFill>
                  <a:schemeClr val="tx1"/>
                </a:solidFill>
                <a:latin typeface="+mj-lt"/>
              </a:rPr>
              <a:t>Impact on Safe Motherhood</a:t>
            </a:r>
            <a:endParaRPr lang="en-US" sz="3200" b="1" dirty="0">
              <a:solidFill>
                <a:schemeClr val="tx1"/>
              </a:solidFill>
              <a:latin typeface="+mj-lt"/>
            </a:endParaRPr>
          </a:p>
        </p:txBody>
      </p:sp>
      <p:sp>
        <p:nvSpPr>
          <p:cNvPr id="4" name="Rounded Rectangle 3"/>
          <p:cNvSpPr/>
          <p:nvPr/>
        </p:nvSpPr>
        <p:spPr>
          <a:xfrm>
            <a:off x="609600" y="2133600"/>
            <a:ext cx="7848600" cy="38100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42900" indent="-342900">
              <a:spcBef>
                <a:spcPts val="1200"/>
              </a:spcBef>
              <a:spcAft>
                <a:spcPts val="1200"/>
              </a:spcAft>
              <a:buSzPct val="175000"/>
              <a:buFont typeface="Arial" pitchFamily="34" charset="0"/>
              <a:buChar char="•"/>
            </a:pPr>
            <a:r>
              <a:rPr lang="en-US" sz="2400" dirty="0" smtClean="0"/>
              <a:t>Disrespect </a:t>
            </a:r>
            <a:r>
              <a:rPr lang="en-US" sz="2400" dirty="0"/>
              <a:t>and abuse during facility-based childbirth </a:t>
            </a:r>
            <a:r>
              <a:rPr lang="en-US" sz="2400" dirty="0" smtClean="0"/>
              <a:t>have a negative impact on </a:t>
            </a:r>
            <a:r>
              <a:rPr lang="en-US" sz="2400" dirty="0"/>
              <a:t>skilled </a:t>
            </a:r>
            <a:r>
              <a:rPr lang="en-US" sz="2400" dirty="0" smtClean="0"/>
              <a:t>birth care </a:t>
            </a:r>
            <a:r>
              <a:rPr lang="en-US" sz="2400" dirty="0"/>
              <a:t>utilization</a:t>
            </a:r>
            <a:endParaRPr lang="en-GB" sz="2400" dirty="0"/>
          </a:p>
          <a:p>
            <a:pPr marL="342900" indent="-342900">
              <a:spcBef>
                <a:spcPts val="1200"/>
              </a:spcBef>
              <a:spcAft>
                <a:spcPts val="1200"/>
              </a:spcAft>
              <a:buSzPct val="175000"/>
              <a:buFont typeface="Arial" pitchFamily="34" charset="0"/>
              <a:buChar char="•"/>
            </a:pPr>
            <a:r>
              <a:rPr lang="en-US" sz="2400" dirty="0">
                <a:solidFill>
                  <a:schemeClr val="tx1"/>
                </a:solidFill>
              </a:rPr>
              <a:t>Reviewed studies suggest </a:t>
            </a:r>
            <a:r>
              <a:rPr lang="en-US" sz="2400" dirty="0" smtClean="0">
                <a:solidFill>
                  <a:schemeClr val="tx1"/>
                </a:solidFill>
              </a:rPr>
              <a:t>that fear of disrespect and abuse may </a:t>
            </a:r>
            <a:r>
              <a:rPr lang="en-US" sz="2400" dirty="0">
                <a:solidFill>
                  <a:schemeClr val="tx1"/>
                </a:solidFill>
              </a:rPr>
              <a:t>sometimes be a more powerful deterrent to the use of skilled birth care than geographic and financial obstacles</a:t>
            </a:r>
          </a:p>
        </p:txBody>
      </p:sp>
      <p:cxnSp>
        <p:nvCxnSpPr>
          <p:cNvPr id="6" name="Straight Connector 5"/>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
        <p:nvSpPr>
          <p:cNvPr id="8" name="Rectangle 7"/>
          <p:cNvSpPr/>
          <p:nvPr/>
        </p:nvSpPr>
        <p:spPr>
          <a:xfrm>
            <a:off x="304800" y="228600"/>
            <a:ext cx="8534400" cy="62484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546435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764" y="384776"/>
            <a:ext cx="7125113" cy="924475"/>
          </a:xfrm>
          <a:noFill/>
        </p:spPr>
        <p:txBody>
          <a:bodyPr/>
          <a:lstStyle/>
          <a:p>
            <a:r>
              <a:rPr lang="en-US" b="1" dirty="0" smtClean="0"/>
              <a:t>Discussion</a:t>
            </a:r>
            <a:endParaRPr lang="en-US" b="1"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47700" y="2286000"/>
            <a:ext cx="7848600" cy="29718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1200"/>
              </a:spcBef>
              <a:spcAft>
                <a:spcPts val="1200"/>
              </a:spcAft>
            </a:pPr>
            <a:r>
              <a:rPr lang="en-US" sz="4000" dirty="0" smtClean="0">
                <a:solidFill>
                  <a:schemeClr val="tx1"/>
                </a:solidFill>
              </a:rPr>
              <a:t>Is </a:t>
            </a:r>
            <a:r>
              <a:rPr lang="en-US" sz="4000" dirty="0">
                <a:solidFill>
                  <a:schemeClr val="tx1"/>
                </a:solidFill>
              </a:rPr>
              <a:t>this a problem that you have seen or heard about in </a:t>
            </a:r>
            <a:r>
              <a:rPr lang="en-US" sz="4000" dirty="0" smtClean="0">
                <a:solidFill>
                  <a:schemeClr val="tx1"/>
                </a:solidFill>
              </a:rPr>
              <a:t> maternity care facilities in your community or country?</a:t>
            </a:r>
            <a:endParaRPr lang="en-US" sz="4000" dirty="0">
              <a:solidFill>
                <a:schemeClr val="tx1"/>
              </a:solidFill>
            </a:endParaRP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96625562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764" y="384776"/>
            <a:ext cx="7125113" cy="924475"/>
          </a:xfrm>
          <a:noFill/>
        </p:spPr>
        <p:txBody>
          <a:bodyPr/>
          <a:lstStyle/>
          <a:p>
            <a:r>
              <a:rPr lang="en-US" b="1" dirty="0" smtClean="0"/>
              <a:t>Discussion</a:t>
            </a:r>
            <a:endParaRPr lang="en-US" b="1"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47700" y="2286000"/>
            <a:ext cx="7848600" cy="29718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1200"/>
              </a:spcBef>
              <a:spcAft>
                <a:spcPts val="1200"/>
              </a:spcAft>
            </a:pPr>
            <a:r>
              <a:rPr lang="en-US" sz="4000" dirty="0" smtClean="0">
                <a:solidFill>
                  <a:schemeClr val="tx1"/>
                </a:solidFill>
              </a:rPr>
              <a:t>What does Respectful Maternity Care look like? What other factors impact Respectful Maternity Care? </a:t>
            </a:r>
            <a:endParaRPr lang="en-US" sz="4000" dirty="0">
              <a:solidFill>
                <a:schemeClr val="tx1"/>
              </a:solidFill>
            </a:endParaRP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3891706490"/>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764" y="384776"/>
            <a:ext cx="7125113" cy="924475"/>
          </a:xfrm>
          <a:noFill/>
        </p:spPr>
        <p:txBody>
          <a:bodyPr/>
          <a:lstStyle/>
          <a:p>
            <a:r>
              <a:rPr lang="en-US" b="1" dirty="0" smtClean="0"/>
              <a:t>Discussion</a:t>
            </a:r>
            <a:endParaRPr lang="en-US" b="1"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a:off x="647700" y="2286000"/>
            <a:ext cx="7848600" cy="29718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1200"/>
              </a:spcBef>
              <a:spcAft>
                <a:spcPts val="1200"/>
              </a:spcAft>
            </a:pPr>
            <a:r>
              <a:rPr lang="en-US" sz="4000" dirty="0" smtClean="0">
                <a:solidFill>
                  <a:schemeClr val="tx1"/>
                </a:solidFill>
              </a:rPr>
              <a:t>What do healthcare workers need to provide Respectful Maternity Care?</a:t>
            </a:r>
            <a:endParaRPr lang="en-US" sz="4000" dirty="0">
              <a:solidFill>
                <a:schemeClr val="tx1"/>
              </a:solidFill>
            </a:endParaRP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1155368313"/>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39825"/>
          </a:xfrm>
        </p:spPr>
        <p:txBody>
          <a:bodyPr>
            <a:normAutofit/>
          </a:bodyPr>
          <a:lstStyle/>
          <a:p>
            <a:r>
              <a:rPr lang="en-US" b="1" dirty="0" smtClean="0"/>
              <a:t>The Charter</a:t>
            </a:r>
            <a:r>
              <a:rPr lang="en-US" dirty="0" smtClean="0"/>
              <a:t/>
            </a:r>
            <a:br>
              <a:rPr lang="en-US" dirty="0" smtClean="0"/>
            </a:b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821475426"/>
              </p:ext>
            </p:extLst>
          </p:nvPr>
        </p:nvGraphicFramePr>
        <p:xfrm>
          <a:off x="381000" y="1828798"/>
          <a:ext cx="8382000" cy="4671093"/>
        </p:xfrm>
        <a:graphic>
          <a:graphicData uri="http://schemas.openxmlformats.org/drawingml/2006/table">
            <a:tbl>
              <a:tblPr firstRow="1" firstCol="1" bandRow="1" bandCol="1">
                <a:tableStyleId>{5940675A-B579-460E-94D1-54222C63F5DA}</a:tableStyleId>
              </a:tblPr>
              <a:tblGrid>
                <a:gridCol w="533400"/>
                <a:gridCol w="3276600"/>
                <a:gridCol w="4572000"/>
              </a:tblGrid>
              <a:tr h="407675">
                <a:tc gridSpan="2">
                  <a:txBody>
                    <a:bodyPr/>
                    <a:lstStyle/>
                    <a:p>
                      <a:pPr marL="0" marR="0">
                        <a:spcBef>
                          <a:spcPts val="0"/>
                        </a:spcBef>
                        <a:spcAft>
                          <a:spcPts val="0"/>
                        </a:spcAft>
                      </a:pPr>
                      <a:r>
                        <a:rPr lang="en-US" sz="1600" dirty="0">
                          <a:effectLst/>
                        </a:rPr>
                        <a:t>Category of Disrespect and Abuse </a:t>
                      </a:r>
                      <a:r>
                        <a:rPr lang="en-US" sz="1600" baseline="30000" dirty="0" err="1">
                          <a:effectLst/>
                        </a:rPr>
                        <a:t>i</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hMerge="1">
                  <a:txBody>
                    <a:bodyPr/>
                    <a:lstStyle/>
                    <a:p>
                      <a:endParaRPr lang="en-US"/>
                    </a:p>
                  </a:txBody>
                  <a:tcPr/>
                </a:tc>
                <a:tc>
                  <a:txBody>
                    <a:bodyPr/>
                    <a:lstStyle/>
                    <a:p>
                      <a:pPr marL="0" marR="0">
                        <a:spcBef>
                          <a:spcPts val="0"/>
                        </a:spcBef>
                        <a:spcAft>
                          <a:spcPts val="0"/>
                        </a:spcAft>
                      </a:pPr>
                      <a:r>
                        <a:rPr lang="en-US" sz="1600" dirty="0">
                          <a:effectLst/>
                        </a:rPr>
                        <a:t>Corresponding Right</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r>
              <a:tr h="385027">
                <a:tc>
                  <a:txBody>
                    <a:bodyPr/>
                    <a:lstStyle/>
                    <a:p>
                      <a:pPr marL="0" marR="0" algn="ctr">
                        <a:spcBef>
                          <a:spcPts val="0"/>
                        </a:spcBef>
                        <a:spcAft>
                          <a:spcPts val="0"/>
                        </a:spcAft>
                      </a:pPr>
                      <a:r>
                        <a:rPr lang="en-US" sz="1600" dirty="0">
                          <a:effectLst/>
                        </a:rPr>
                        <a:t>1.</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Physical abuse</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Freedom from harm and ill treatment</a:t>
                      </a:r>
                      <a:endParaRPr lang="en-US" sz="1600" kern="1200" dirty="0">
                        <a:solidFill>
                          <a:schemeClr val="tx1"/>
                        </a:solidFill>
                        <a:effectLst/>
                        <a:latin typeface="+mn-lt"/>
                        <a:ea typeface="+mn-ea"/>
                        <a:cs typeface="+mn-cs"/>
                      </a:endParaRPr>
                    </a:p>
                  </a:txBody>
                  <a:tcPr marL="73025" marR="73025">
                    <a:solidFill>
                      <a:schemeClr val="accent4"/>
                    </a:solidFill>
                  </a:tcPr>
                </a:tc>
              </a:tr>
              <a:tr h="1036100">
                <a:tc>
                  <a:txBody>
                    <a:bodyPr/>
                    <a:lstStyle/>
                    <a:p>
                      <a:pPr marL="0" marR="0" algn="ctr">
                        <a:spcBef>
                          <a:spcPts val="0"/>
                        </a:spcBef>
                        <a:spcAft>
                          <a:spcPts val="0"/>
                        </a:spcAft>
                      </a:pPr>
                      <a:r>
                        <a:rPr lang="en-US" sz="1600" dirty="0">
                          <a:effectLst/>
                        </a:rPr>
                        <a:t>2.</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Non-consented care</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Right to information, informed consent and refusal, and respect for choices and preferences, including companionship during maternity care</a:t>
                      </a:r>
                      <a:endParaRPr lang="en-US" sz="1600" kern="1200" dirty="0">
                        <a:solidFill>
                          <a:schemeClr val="tx1"/>
                        </a:solidFill>
                        <a:effectLst/>
                        <a:latin typeface="+mn-lt"/>
                        <a:ea typeface="+mn-ea"/>
                        <a:cs typeface="+mn-cs"/>
                      </a:endParaRPr>
                    </a:p>
                  </a:txBody>
                  <a:tcPr marL="73025" marR="73025">
                    <a:solidFill>
                      <a:schemeClr val="accent4"/>
                    </a:solidFill>
                  </a:tcPr>
                </a:tc>
              </a:tr>
              <a:tr h="385027">
                <a:tc>
                  <a:txBody>
                    <a:bodyPr/>
                    <a:lstStyle/>
                    <a:p>
                      <a:pPr marL="0" marR="0" algn="ctr">
                        <a:spcBef>
                          <a:spcPts val="0"/>
                        </a:spcBef>
                        <a:spcAft>
                          <a:spcPts val="0"/>
                        </a:spcAft>
                      </a:pPr>
                      <a:r>
                        <a:rPr lang="en-US" sz="1600" dirty="0">
                          <a:effectLst/>
                        </a:rPr>
                        <a:t>3.</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Non-confidential care</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Confidentiality, privacy</a:t>
                      </a:r>
                      <a:endParaRPr lang="en-US" sz="1600" kern="1200" dirty="0">
                        <a:solidFill>
                          <a:schemeClr val="tx1"/>
                        </a:solidFill>
                        <a:effectLst/>
                        <a:latin typeface="+mn-lt"/>
                        <a:ea typeface="+mn-ea"/>
                        <a:cs typeface="+mn-cs"/>
                      </a:endParaRPr>
                    </a:p>
                  </a:txBody>
                  <a:tcPr marL="73025" marR="73025">
                    <a:solidFill>
                      <a:schemeClr val="accent4"/>
                    </a:solidFill>
                  </a:tcPr>
                </a:tc>
              </a:tr>
              <a:tr h="385027">
                <a:tc>
                  <a:txBody>
                    <a:bodyPr/>
                    <a:lstStyle/>
                    <a:p>
                      <a:pPr marL="0" marR="0" algn="ctr">
                        <a:spcBef>
                          <a:spcPts val="0"/>
                        </a:spcBef>
                        <a:spcAft>
                          <a:spcPts val="0"/>
                        </a:spcAft>
                      </a:pPr>
                      <a:r>
                        <a:rPr lang="en-US" sz="1600" dirty="0">
                          <a:effectLst/>
                        </a:rPr>
                        <a:t>4.</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Non-dignified care (including verbal abuse)</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Dignity, respect</a:t>
                      </a:r>
                      <a:endParaRPr lang="en-US" sz="1600" kern="1200" dirty="0">
                        <a:solidFill>
                          <a:schemeClr val="tx1"/>
                        </a:solidFill>
                        <a:effectLst/>
                        <a:latin typeface="+mn-lt"/>
                        <a:ea typeface="+mn-ea"/>
                        <a:cs typeface="+mn-cs"/>
                      </a:endParaRPr>
                    </a:p>
                  </a:txBody>
                  <a:tcPr marL="73025" marR="73025">
                    <a:solidFill>
                      <a:schemeClr val="accent4"/>
                    </a:solidFill>
                  </a:tcPr>
                </a:tc>
              </a:tr>
              <a:tr h="385027">
                <a:tc>
                  <a:txBody>
                    <a:bodyPr/>
                    <a:lstStyle/>
                    <a:p>
                      <a:pPr marL="0" marR="0" algn="ctr">
                        <a:spcBef>
                          <a:spcPts val="0"/>
                        </a:spcBef>
                        <a:spcAft>
                          <a:spcPts val="0"/>
                        </a:spcAft>
                      </a:pPr>
                      <a:r>
                        <a:rPr lang="en-US" sz="1600" dirty="0">
                          <a:effectLst/>
                        </a:rPr>
                        <a:t>5.</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Discrimination based on specific attributes</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Equality, freedom from discrimination, equitable care</a:t>
                      </a:r>
                      <a:endParaRPr lang="en-US" sz="1600" kern="1200" dirty="0">
                        <a:solidFill>
                          <a:schemeClr val="tx1"/>
                        </a:solidFill>
                        <a:effectLst/>
                        <a:latin typeface="+mn-lt"/>
                        <a:ea typeface="+mn-ea"/>
                        <a:cs typeface="+mn-cs"/>
                      </a:endParaRPr>
                    </a:p>
                  </a:txBody>
                  <a:tcPr marL="73025" marR="73025">
                    <a:solidFill>
                      <a:schemeClr val="accent4"/>
                    </a:solidFill>
                  </a:tcPr>
                </a:tc>
              </a:tr>
              <a:tr h="634162">
                <a:tc>
                  <a:txBody>
                    <a:bodyPr/>
                    <a:lstStyle/>
                    <a:p>
                      <a:pPr marL="0" marR="0" algn="ctr">
                        <a:spcBef>
                          <a:spcPts val="0"/>
                        </a:spcBef>
                        <a:spcAft>
                          <a:spcPts val="0"/>
                        </a:spcAft>
                      </a:pPr>
                      <a:r>
                        <a:rPr lang="en-US" sz="1600" dirty="0">
                          <a:effectLst/>
                        </a:rPr>
                        <a:t>6.</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Abandonment or denial of care</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Right to timely healthcare and to the highest attainable level of health</a:t>
                      </a:r>
                      <a:endParaRPr lang="en-US" sz="1600" kern="1200" dirty="0">
                        <a:solidFill>
                          <a:schemeClr val="tx1"/>
                        </a:solidFill>
                        <a:effectLst/>
                        <a:latin typeface="+mn-lt"/>
                        <a:ea typeface="+mn-ea"/>
                        <a:cs typeface="+mn-cs"/>
                      </a:endParaRPr>
                    </a:p>
                  </a:txBody>
                  <a:tcPr marL="73025" marR="73025">
                    <a:solidFill>
                      <a:schemeClr val="accent4"/>
                    </a:solidFill>
                  </a:tcPr>
                </a:tc>
              </a:tr>
              <a:tr h="634162">
                <a:tc>
                  <a:txBody>
                    <a:bodyPr/>
                    <a:lstStyle/>
                    <a:p>
                      <a:pPr marL="0" marR="0" algn="ctr">
                        <a:spcBef>
                          <a:spcPts val="0"/>
                        </a:spcBef>
                        <a:spcAft>
                          <a:spcPts val="0"/>
                        </a:spcAft>
                      </a:pPr>
                      <a:r>
                        <a:rPr lang="en-US" sz="1600" dirty="0">
                          <a:effectLst/>
                        </a:rPr>
                        <a:t>7.</a:t>
                      </a:r>
                      <a:endParaRPr lang="en-US" sz="1600" dirty="0">
                        <a:solidFill>
                          <a:schemeClr val="tx1"/>
                        </a:solidFill>
                        <a:effectLst/>
                        <a:latin typeface="Baskerville Old Face" pitchFamily="18" charset="0"/>
                        <a:ea typeface="Calibri"/>
                        <a:cs typeface="Times New Roman"/>
                      </a:endParaRPr>
                    </a:p>
                  </a:txBody>
                  <a:tcPr marL="73025" marR="73025">
                    <a:solidFill>
                      <a:srgbClr val="F26322"/>
                    </a:solidFill>
                  </a:tcPr>
                </a:tc>
                <a:tc>
                  <a:txBody>
                    <a:bodyPr/>
                    <a:lstStyle/>
                    <a:p>
                      <a:pPr marL="0" marR="0" algn="l" defTabSz="914400" rtl="0" eaLnBrk="1" latinLnBrk="0" hangingPunct="1">
                        <a:spcBef>
                          <a:spcPts val="0"/>
                        </a:spcBef>
                        <a:spcAft>
                          <a:spcPts val="0"/>
                        </a:spcAft>
                      </a:pPr>
                      <a:r>
                        <a:rPr lang="en-US" sz="1600" kern="1200" dirty="0">
                          <a:effectLst/>
                        </a:rPr>
                        <a:t>Detention in facilities</a:t>
                      </a:r>
                      <a:endParaRPr lang="en-US" sz="1600" kern="1200" dirty="0">
                        <a:solidFill>
                          <a:schemeClr val="tx1"/>
                        </a:solidFill>
                        <a:effectLst/>
                        <a:latin typeface="+mn-lt"/>
                        <a:ea typeface="+mn-ea"/>
                        <a:cs typeface="+mn-cs"/>
                      </a:endParaRPr>
                    </a:p>
                  </a:txBody>
                  <a:tcPr marL="73025" marR="73025">
                    <a:solidFill>
                      <a:schemeClr val="accent4"/>
                    </a:solidFill>
                  </a:tcPr>
                </a:tc>
                <a:tc>
                  <a:txBody>
                    <a:bodyPr/>
                    <a:lstStyle/>
                    <a:p>
                      <a:pPr marL="0" marR="0" algn="l" defTabSz="914400" rtl="0" eaLnBrk="1" latinLnBrk="0" hangingPunct="1">
                        <a:spcBef>
                          <a:spcPts val="0"/>
                        </a:spcBef>
                        <a:spcAft>
                          <a:spcPts val="0"/>
                        </a:spcAft>
                      </a:pPr>
                      <a:r>
                        <a:rPr lang="en-US" sz="1600" kern="1200" dirty="0">
                          <a:effectLst/>
                        </a:rPr>
                        <a:t>Liberty, autonomy, self-determination, and freedom from coercion</a:t>
                      </a:r>
                      <a:endParaRPr lang="en-US" sz="1600" kern="1200" dirty="0">
                        <a:solidFill>
                          <a:schemeClr val="tx1"/>
                        </a:solidFill>
                        <a:effectLst/>
                        <a:latin typeface="+mn-lt"/>
                        <a:ea typeface="+mn-ea"/>
                        <a:cs typeface="+mn-cs"/>
                      </a:endParaRPr>
                    </a:p>
                  </a:txBody>
                  <a:tcPr marL="73025" marR="73025">
                    <a:solidFill>
                      <a:schemeClr val="accent4"/>
                    </a:solidFill>
                  </a:tcPr>
                </a:tc>
              </a:tr>
            </a:tbl>
          </a:graphicData>
        </a:graphic>
      </p:graphicFrame>
      <p:cxnSp>
        <p:nvCxnSpPr>
          <p:cNvPr id="4" name="Straight Connector 3"/>
          <p:cNvCxnSpPr/>
          <p:nvPr/>
        </p:nvCxnSpPr>
        <p:spPr>
          <a:xfrm>
            <a:off x="304800" y="1477234"/>
            <a:ext cx="8534400"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
          <p:cNvSpPr txBox="1"/>
          <p:nvPr/>
        </p:nvSpPr>
        <p:spPr>
          <a:xfrm>
            <a:off x="0" y="20780"/>
            <a:ext cx="9143999" cy="1524000"/>
          </a:xfrm>
          <a:prstGeom prst="rect">
            <a:avLst/>
          </a:prstGeom>
          <a:solidFill>
            <a:srgbClr val="FAA61A"/>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5760" tIns="365760" rIns="365760" bIns="365760" numCol="1" spcCol="0" rtlCol="0" fromWordArt="0" anchor="t" anchorCtr="0" forceAA="0" compatLnSpc="1">
            <a:prstTxWarp prst="textNoShape">
              <a:avLst/>
            </a:prstTxWarp>
            <a:noAutofit/>
          </a:bodyPr>
          <a:lstStyle/>
          <a:p>
            <a:pPr marL="0" marR="0">
              <a:spcBef>
                <a:spcPts val="0"/>
              </a:spcBef>
              <a:spcAft>
                <a:spcPts val="600"/>
              </a:spcAft>
            </a:pPr>
            <a:r>
              <a:rPr lang="en-US" sz="800" b="1">
                <a:effectLst/>
                <a:latin typeface="Arial"/>
                <a:ea typeface="Calibri"/>
                <a:cs typeface="Times New Roman"/>
              </a:rPr>
              <a:t> </a:t>
            </a:r>
            <a:endParaRPr lang="en-US" sz="1100">
              <a:effectLst/>
              <a:ea typeface="Calibri"/>
              <a:cs typeface="Times New Roman"/>
            </a:endParaRPr>
          </a:p>
          <a:p>
            <a:pPr marL="0" marR="0">
              <a:spcBef>
                <a:spcPts val="0"/>
              </a:spcBef>
              <a:spcAft>
                <a:spcPts val="0"/>
              </a:spcAft>
            </a:pPr>
            <a:r>
              <a:rPr lang="en-US" sz="1100" b="1">
                <a:solidFill>
                  <a:srgbClr val="FFFFFF"/>
                </a:solidFill>
                <a:effectLst/>
                <a:latin typeface="MS Reference Sans Serif"/>
                <a:ea typeface="Calibri"/>
                <a:cs typeface="Times New Roman"/>
              </a:rPr>
              <a:t> </a:t>
            </a:r>
            <a:endParaRPr lang="en-US" sz="1100">
              <a:effectLst/>
              <a:ea typeface="Calibri"/>
              <a:cs typeface="Times New Roman"/>
            </a:endParaRPr>
          </a:p>
          <a:p>
            <a:pPr marL="0" marR="0">
              <a:spcBef>
                <a:spcPts val="0"/>
              </a:spcBef>
              <a:spcAft>
                <a:spcPts val="1000"/>
              </a:spcAft>
            </a:pPr>
            <a:r>
              <a:rPr lang="en-US" sz="1100">
                <a:effectLst/>
                <a:ea typeface="Calibri"/>
                <a:cs typeface="Times New Roman"/>
              </a:rPr>
              <a:t> </a:t>
            </a:r>
          </a:p>
        </p:txBody>
      </p:sp>
      <p:sp>
        <p:nvSpPr>
          <p:cNvPr id="12" name="Text Box 6"/>
          <p:cNvSpPr txBox="1"/>
          <p:nvPr/>
        </p:nvSpPr>
        <p:spPr>
          <a:xfrm>
            <a:off x="-6928" y="48489"/>
            <a:ext cx="6686411" cy="1524000"/>
          </a:xfrm>
          <a:prstGeom prst="rect">
            <a:avLst/>
          </a:prstGeom>
          <a:solidFill>
            <a:srgbClr val="F26322"/>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marR="0">
              <a:spcBef>
                <a:spcPts val="0"/>
              </a:spcBef>
              <a:spcAft>
                <a:spcPts val="600"/>
              </a:spcAft>
            </a:pPr>
            <a:r>
              <a:rPr lang="en-US" sz="1600" b="1" dirty="0">
                <a:effectLst/>
                <a:latin typeface="MS Reference Sans Serif"/>
                <a:ea typeface="Calibri"/>
                <a:cs typeface="Times New Roman"/>
              </a:rPr>
              <a:t> </a:t>
            </a:r>
            <a:endParaRPr lang="en-US" sz="2400" dirty="0">
              <a:ea typeface="Calibri"/>
              <a:cs typeface="Times New Roman"/>
            </a:endParaRPr>
          </a:p>
          <a:p>
            <a:pPr marL="457200" marR="0">
              <a:spcBef>
                <a:spcPts val="0"/>
              </a:spcBef>
              <a:spcAft>
                <a:spcPts val="600"/>
              </a:spcAft>
            </a:pPr>
            <a:r>
              <a:rPr lang="en-US" sz="2400" b="1" dirty="0" smtClean="0">
                <a:ln>
                  <a:noFill/>
                </a:ln>
                <a:effectLst/>
                <a:latin typeface="Arial"/>
                <a:ea typeface="Calibri"/>
                <a:cs typeface="Times New Roman"/>
              </a:rPr>
              <a:t>RESPECTFUL </a:t>
            </a:r>
            <a:r>
              <a:rPr lang="en-US" sz="2400" b="1" dirty="0">
                <a:ln>
                  <a:noFill/>
                </a:ln>
                <a:effectLst/>
                <a:latin typeface="Arial"/>
                <a:ea typeface="Calibri"/>
                <a:cs typeface="Times New Roman"/>
              </a:rPr>
              <a:t>MATERNITY CARE:</a:t>
            </a:r>
            <a:endParaRPr lang="en-US" sz="2400" dirty="0">
              <a:effectLst/>
              <a:ea typeface="Calibri"/>
              <a:cs typeface="Times New Roman"/>
            </a:endParaRPr>
          </a:p>
          <a:p>
            <a:pPr marL="628650" marR="0">
              <a:spcBef>
                <a:spcPts val="0"/>
              </a:spcBef>
              <a:spcAft>
                <a:spcPts val="0"/>
              </a:spcAft>
            </a:pPr>
            <a:r>
              <a:rPr lang="en-US" sz="2400" kern="1200" dirty="0">
                <a:effectLst/>
                <a:latin typeface="MS Reference Sans Serif"/>
                <a:ea typeface="Calibri"/>
                <a:cs typeface="Times New Roman"/>
              </a:rPr>
              <a:t>THE</a:t>
            </a:r>
            <a:r>
              <a:rPr lang="en-US" sz="2400" b="1" kern="1200" dirty="0">
                <a:effectLst/>
                <a:latin typeface="MS Reference Sans Serif"/>
                <a:ea typeface="Calibri"/>
                <a:cs typeface="Times New Roman"/>
              </a:rPr>
              <a:t> </a:t>
            </a:r>
            <a:r>
              <a:rPr lang="en-US" sz="2400" b="1" kern="1200" dirty="0">
                <a:solidFill>
                  <a:srgbClr val="FFFFFF"/>
                </a:solidFill>
                <a:effectLst/>
                <a:latin typeface="MS Reference Sans Serif"/>
                <a:ea typeface="Calibri"/>
                <a:cs typeface="Times New Roman"/>
              </a:rPr>
              <a:t>UNIVERSAL RIGHTS </a:t>
            </a:r>
            <a:endParaRPr lang="en-US" sz="2400" dirty="0">
              <a:effectLst/>
              <a:ea typeface="Calibri"/>
              <a:cs typeface="Times New Roman"/>
            </a:endParaRPr>
          </a:p>
          <a:p>
            <a:pPr marL="1828800" marR="0">
              <a:spcBef>
                <a:spcPts val="0"/>
              </a:spcBef>
              <a:spcAft>
                <a:spcPts val="1000"/>
              </a:spcAft>
            </a:pPr>
            <a:r>
              <a:rPr lang="en-US" sz="2400" kern="1200" dirty="0">
                <a:effectLst/>
                <a:latin typeface="MS Reference Sans Serif"/>
                <a:ea typeface="Calibri"/>
                <a:cs typeface="Times New Roman"/>
              </a:rPr>
              <a:t>OF CHILDBEARING WOMEN</a:t>
            </a:r>
            <a:endParaRPr lang="en-US" sz="2400" dirty="0">
              <a:effectLst/>
              <a:ea typeface="Calibri"/>
              <a:cs typeface="Times New Roman"/>
            </a:endParaRPr>
          </a:p>
        </p:txBody>
      </p:sp>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7088662" y="180078"/>
            <a:ext cx="1405917" cy="1302385"/>
          </a:xfrm>
          <a:prstGeom prst="rect">
            <a:avLst/>
          </a:prstGeom>
        </p:spPr>
      </p:pic>
      <p:cxnSp>
        <p:nvCxnSpPr>
          <p:cNvPr id="5" name="Straight Connector 4"/>
          <p:cNvCxnSpPr/>
          <p:nvPr/>
        </p:nvCxnSpPr>
        <p:spPr>
          <a:xfrm>
            <a:off x="0" y="1551707"/>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70034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8893" y="0"/>
            <a:ext cx="4566213" cy="6858000"/>
          </a:xfrm>
          <a:prstGeom prst="rect">
            <a:avLst/>
          </a:prstGeom>
        </p:spPr>
      </p:pic>
    </p:spTree>
    <p:extLst>
      <p:ext uri="{BB962C8B-B14F-4D97-AF65-F5344CB8AC3E}">
        <p14:creationId xmlns:p14="http://schemas.microsoft.com/office/powerpoint/2010/main" val="22870504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764" y="384776"/>
            <a:ext cx="7125113" cy="924475"/>
          </a:xfrm>
        </p:spPr>
        <p:txBody>
          <a:bodyPr>
            <a:noAutofit/>
          </a:bodyPr>
          <a:lstStyle/>
          <a:p>
            <a:r>
              <a:rPr lang="en-US" b="1" dirty="0" smtClean="0"/>
              <a:t>Discussion</a:t>
            </a:r>
            <a:endParaRPr lang="en-US" b="1" dirty="0"/>
          </a:p>
        </p:txBody>
      </p:sp>
      <p:sp>
        <p:nvSpPr>
          <p:cNvPr id="6" name="Rectangle 5"/>
          <p:cNvSpPr/>
          <p:nvPr/>
        </p:nvSpPr>
        <p:spPr>
          <a:xfrm>
            <a:off x="304800" y="228600"/>
            <a:ext cx="8534400" cy="62484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92008" y="2133600"/>
            <a:ext cx="7848600" cy="40386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1200"/>
              </a:spcBef>
              <a:spcAft>
                <a:spcPts val="1200"/>
              </a:spcAft>
            </a:pPr>
            <a:r>
              <a:rPr lang="en-US" sz="4000" dirty="0" smtClean="0">
                <a:solidFill>
                  <a:schemeClr val="tx1"/>
                </a:solidFill>
                <a:latin typeface="+mj-lt"/>
              </a:rPr>
              <a:t>How </a:t>
            </a:r>
            <a:r>
              <a:rPr lang="en-US" sz="4000" dirty="0">
                <a:solidFill>
                  <a:schemeClr val="tx1"/>
                </a:solidFill>
                <a:latin typeface="+mj-lt"/>
              </a:rPr>
              <a:t>can you use the Respectful Maternity Care charter to address disrespect and abuse in your sector/setting?</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2322038639"/>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662" y="386503"/>
            <a:ext cx="7125113" cy="924475"/>
          </a:xfrm>
        </p:spPr>
        <p:txBody>
          <a:bodyPr/>
          <a:lstStyle/>
          <a:p>
            <a:r>
              <a:rPr lang="en-US" sz="4000" dirty="0" smtClean="0"/>
              <a:t>Suggestions</a:t>
            </a:r>
            <a:endParaRPr lang="en-US" sz="4000"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304800" y="228600"/>
            <a:ext cx="8534400" cy="62484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457200" y="1600200"/>
            <a:ext cx="8229600" cy="47244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42900" indent="-342900">
              <a:spcBef>
                <a:spcPts val="1200"/>
              </a:spcBef>
              <a:spcAft>
                <a:spcPts val="1200"/>
              </a:spcAft>
              <a:buFont typeface="+mj-lt"/>
              <a:buAutoNum type="arabicPeriod"/>
            </a:pPr>
            <a:r>
              <a:rPr lang="en-US" b="1" dirty="0">
                <a:solidFill>
                  <a:schemeClr val="tx1"/>
                </a:solidFill>
              </a:rPr>
              <a:t>How Respectful was YOUR maternity care experience? Share your story as a receiver or provider of maternity care or ask your mother, sister, wife, daughter to tell you about her </a:t>
            </a:r>
            <a:r>
              <a:rPr lang="en-US" b="1" dirty="0" smtClean="0">
                <a:solidFill>
                  <a:schemeClr val="tx1"/>
                </a:solidFill>
              </a:rPr>
              <a:t>experiences. Please submit </a:t>
            </a:r>
            <a:r>
              <a:rPr lang="en-US" b="1" dirty="0">
                <a:solidFill>
                  <a:schemeClr val="tx1"/>
                </a:solidFill>
              </a:rPr>
              <a:t>to: </a:t>
            </a:r>
            <a:r>
              <a:rPr lang="en-US" b="1" dirty="0" smtClean="0">
                <a:solidFill>
                  <a:schemeClr val="bg1"/>
                </a:solidFill>
              </a:rPr>
              <a:t>takeaction@whiteribbonalliance.org </a:t>
            </a:r>
          </a:p>
          <a:p>
            <a:pPr marL="342900" indent="-342900">
              <a:spcBef>
                <a:spcPts val="1200"/>
              </a:spcBef>
              <a:spcAft>
                <a:spcPts val="1200"/>
              </a:spcAft>
              <a:buFont typeface="+mj-lt"/>
              <a:buAutoNum type="arabicPeriod"/>
            </a:pPr>
            <a:r>
              <a:rPr lang="en-US" b="1" dirty="0" smtClean="0">
                <a:solidFill>
                  <a:schemeClr val="tx1"/>
                </a:solidFill>
              </a:rPr>
              <a:t>What </a:t>
            </a:r>
            <a:r>
              <a:rPr lang="en-US" b="1" dirty="0">
                <a:solidFill>
                  <a:schemeClr val="tx1"/>
                </a:solidFill>
              </a:rPr>
              <a:t>does RESPECTFUL MATERNITY CARE </a:t>
            </a:r>
            <a:r>
              <a:rPr lang="en-US" b="1" i="1" dirty="0">
                <a:solidFill>
                  <a:schemeClr val="tx1"/>
                </a:solidFill>
              </a:rPr>
              <a:t>look like</a:t>
            </a:r>
            <a:r>
              <a:rPr lang="en-US" b="1" dirty="0">
                <a:solidFill>
                  <a:schemeClr val="tx1"/>
                </a:solidFill>
              </a:rPr>
              <a:t>? Get creative and share your vision of RMC in any medium (painting, photography, video, poetry, collage, drawing) . Please submit to: </a:t>
            </a:r>
            <a:r>
              <a:rPr lang="en-US" b="1" dirty="0" smtClean="0">
                <a:solidFill>
                  <a:schemeClr val="bg1"/>
                </a:solidFill>
              </a:rPr>
              <a:t>takeaction@whiteribbonalliance.org</a:t>
            </a:r>
          </a:p>
          <a:p>
            <a:pPr marL="342900" indent="-342900">
              <a:spcBef>
                <a:spcPts val="1200"/>
              </a:spcBef>
              <a:spcAft>
                <a:spcPts val="1200"/>
              </a:spcAft>
              <a:buFont typeface="+mj-lt"/>
              <a:buAutoNum type="arabicPeriod"/>
            </a:pPr>
            <a:r>
              <a:rPr lang="en-US" b="1" i="1" dirty="0">
                <a:solidFill>
                  <a:schemeClr val="tx1"/>
                </a:solidFill>
              </a:rPr>
              <a:t>Host </a:t>
            </a:r>
            <a:r>
              <a:rPr lang="en-US" b="1" dirty="0">
                <a:solidFill>
                  <a:schemeClr val="tx1"/>
                </a:solidFill>
              </a:rPr>
              <a:t>a discussion with friends, colleagues or community members about respectful maternity care. Download this PowerPoint and tips for discussion. </a:t>
            </a:r>
            <a:endParaRPr lang="en-US" dirty="0">
              <a:solidFill>
                <a:schemeClr val="tx1"/>
              </a:solidFill>
            </a:endParaRPr>
          </a:p>
          <a:p>
            <a:pPr>
              <a:spcBef>
                <a:spcPts val="1200"/>
              </a:spcBef>
              <a:spcAft>
                <a:spcPts val="1200"/>
              </a:spcAft>
            </a:pPr>
            <a:r>
              <a:rPr lang="en-US" sz="1600" b="1" dirty="0" smtClean="0">
                <a:solidFill>
                  <a:schemeClr val="tx1"/>
                </a:solidFill>
              </a:rPr>
              <a:t> </a:t>
            </a:r>
            <a:endParaRPr lang="en-US" sz="1600" dirty="0">
              <a:solidFill>
                <a:schemeClr val="tx1"/>
              </a:solidFill>
            </a:endParaRPr>
          </a:p>
          <a:p>
            <a:pPr algn="ctr">
              <a:spcBef>
                <a:spcPts val="1200"/>
              </a:spcBef>
              <a:spcAft>
                <a:spcPts val="1200"/>
              </a:spcAft>
            </a:pPr>
            <a:endParaRPr lang="en-US" sz="4000" dirty="0">
              <a:solidFill>
                <a:schemeClr val="tx1"/>
              </a:solidFill>
              <a:latin typeface="+mj-lt"/>
            </a:endParaRPr>
          </a:p>
        </p:txBody>
      </p:sp>
      <p:cxnSp>
        <p:nvCxnSpPr>
          <p:cNvPr id="8" name="Straight Connector 7"/>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147247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308581"/>
            <a:ext cx="8382000" cy="1468800"/>
          </a:xfrm>
        </p:spPr>
        <p:txBody>
          <a:bodyPr/>
          <a:lstStyle/>
          <a:p>
            <a:r>
              <a:rPr lang="en-US" dirty="0" smtClean="0"/>
              <a:t>For more information, please visit: </a:t>
            </a:r>
            <a:r>
              <a:rPr lang="en-US" sz="2800" dirty="0" smtClean="0"/>
              <a:t>www.whiteribbonalliance.org/respectfulcare</a:t>
            </a:r>
            <a:endParaRPr lang="en-US" sz="2800" dirty="0"/>
          </a:p>
        </p:txBody>
      </p:sp>
      <p:sp>
        <p:nvSpPr>
          <p:cNvPr id="3" name="Text Placeholder 2"/>
          <p:cNvSpPr>
            <a:spLocks noGrp="1"/>
          </p:cNvSpPr>
          <p:nvPr>
            <p:ph type="body" idx="1"/>
          </p:nvPr>
        </p:nvSpPr>
        <p:spPr>
          <a:xfrm>
            <a:off x="381000" y="2362200"/>
            <a:ext cx="8305800" cy="860400"/>
          </a:xfrm>
        </p:spPr>
        <p:txBody>
          <a:bodyPr>
            <a:noAutofit/>
          </a:bodyPr>
          <a:lstStyle/>
          <a:p>
            <a:pPr>
              <a:spcBef>
                <a:spcPts val="0"/>
              </a:spcBef>
              <a:spcAft>
                <a:spcPts val="0"/>
              </a:spcAft>
            </a:pPr>
            <a:r>
              <a:rPr lang="en-US" sz="3200" b="1" dirty="0" smtClean="0">
                <a:solidFill>
                  <a:srgbClr val="FF0000"/>
                </a:solidFill>
              </a:rPr>
              <a:t>JOIN US: </a:t>
            </a:r>
            <a:r>
              <a:rPr lang="en-US" sz="3200" b="1" dirty="0" smtClean="0"/>
              <a:t>FIND OUT! SPEAK OUT!</a:t>
            </a:r>
          </a:p>
          <a:p>
            <a:pPr>
              <a:spcBef>
                <a:spcPts val="0"/>
              </a:spcBef>
              <a:spcAft>
                <a:spcPts val="0"/>
              </a:spcAft>
            </a:pPr>
            <a:r>
              <a:rPr lang="en-US" sz="3200" b="1" dirty="0" smtClean="0">
                <a:solidFill>
                  <a:schemeClr val="tx1"/>
                </a:solidFill>
              </a:rPr>
              <a:t>THANK YOU!!</a:t>
            </a:r>
            <a:endParaRPr lang="en-US" sz="3200" b="1" dirty="0">
              <a:solidFill>
                <a:schemeClr val="tx1"/>
              </a:solidFill>
            </a:endParaRPr>
          </a:p>
        </p:txBody>
      </p:sp>
    </p:spTree>
    <p:extLst>
      <p:ext uri="{BB962C8B-B14F-4D97-AF65-F5344CB8AC3E}">
        <p14:creationId xmlns:p14="http://schemas.microsoft.com/office/powerpoint/2010/main" val="3979956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Disrespect &amp; Abuse in </a:t>
            </a:r>
            <a:br>
              <a:rPr lang="en-US" smtClean="0"/>
            </a:br>
            <a:r>
              <a:rPr lang="en-US" smtClean="0"/>
              <a:t>Childbirth: What We Know</a:t>
            </a:r>
            <a:endParaRPr lang="en-US" dirty="0"/>
          </a:p>
        </p:txBody>
      </p:sp>
      <p:sp>
        <p:nvSpPr>
          <p:cNvPr id="9" name="Content Placeholder 8"/>
          <p:cNvSpPr>
            <a:spLocks noGrp="1"/>
          </p:cNvSpPr>
          <p:nvPr>
            <p:ph idx="1"/>
          </p:nvPr>
        </p:nvSpPr>
        <p:spPr/>
        <p:txBody>
          <a:bodyPr>
            <a:normAutofit fontScale="92500" lnSpcReduction="20000"/>
          </a:bodyPr>
          <a:lstStyle/>
          <a:p>
            <a:r>
              <a:rPr lang="en-US" dirty="0" smtClean="0"/>
              <a:t>A global problem</a:t>
            </a:r>
          </a:p>
          <a:p>
            <a:r>
              <a:rPr lang="en-US" dirty="0" smtClean="0"/>
              <a:t>Occurs in low, medium, and high income countries</a:t>
            </a:r>
          </a:p>
          <a:p>
            <a:r>
              <a:rPr lang="en-US" dirty="0" smtClean="0"/>
              <a:t>Many anecdotal reports, little formal research </a:t>
            </a:r>
          </a:p>
          <a:p>
            <a:r>
              <a:rPr lang="en-US" dirty="0" smtClean="0"/>
              <a:t>No normative standard for respectful care</a:t>
            </a:r>
          </a:p>
          <a:p>
            <a:r>
              <a:rPr lang="en-US" dirty="0" smtClean="0"/>
              <a:t>It is a violation of human rights</a:t>
            </a:r>
            <a:endParaRPr lang="en-US" dirty="0"/>
          </a:p>
        </p:txBody>
      </p:sp>
      <p:cxnSp>
        <p:nvCxnSpPr>
          <p:cNvPr id="5" name="Straight Connector 4"/>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90946" y="152400"/>
            <a:ext cx="8610600" cy="6477000"/>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Baskerville Old Face"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1477895232"/>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123080" cy="924475"/>
          </a:xfrm>
        </p:spPr>
        <p:txBody>
          <a:bodyPr/>
          <a:lstStyle/>
          <a:p>
            <a:r>
              <a:rPr lang="en-US" dirty="0" smtClean="0"/>
              <a:t>Categories of </a:t>
            </a:r>
            <a:br>
              <a:rPr lang="en-US" dirty="0" smtClean="0"/>
            </a:br>
            <a:r>
              <a:rPr lang="en-US" dirty="0" smtClean="0"/>
              <a:t>Disrespect and Abuse</a:t>
            </a:r>
            <a:endParaRPr lang="en-US" dirty="0"/>
          </a:p>
        </p:txBody>
      </p:sp>
      <p:pic>
        <p:nvPicPr>
          <p:cNvPr id="6" name="Picture 7" descr="powerpoint photo"/>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a:xfrm>
            <a:off x="1229936" y="1809750"/>
            <a:ext cx="3031291" cy="4051300"/>
          </a:xfrm>
        </p:spPr>
      </p:pic>
      <p:sp>
        <p:nvSpPr>
          <p:cNvPr id="9" name="Content Placeholder 8"/>
          <p:cNvSpPr>
            <a:spLocks noGrp="1"/>
          </p:cNvSpPr>
          <p:nvPr>
            <p:ph sz="half" idx="2"/>
          </p:nvPr>
        </p:nvSpPr>
        <p:spPr/>
        <p:txBody>
          <a:bodyPr>
            <a:normAutofit fontScale="55000" lnSpcReduction="20000"/>
          </a:bodyPr>
          <a:lstStyle/>
          <a:p>
            <a:r>
              <a:rPr lang="en-US" sz="3800" dirty="0"/>
              <a:t>Physical Abuse</a:t>
            </a:r>
          </a:p>
          <a:p>
            <a:r>
              <a:rPr lang="en-US" sz="3800" dirty="0"/>
              <a:t>Non-Dignified Care</a:t>
            </a:r>
          </a:p>
          <a:p>
            <a:r>
              <a:rPr lang="en-US" sz="3800" dirty="0"/>
              <a:t>Non-Consented Care</a:t>
            </a:r>
          </a:p>
          <a:p>
            <a:r>
              <a:rPr lang="en-US" sz="3800" dirty="0"/>
              <a:t>Non-Confidential Care</a:t>
            </a:r>
          </a:p>
          <a:p>
            <a:r>
              <a:rPr lang="en-US" sz="3800" dirty="0"/>
              <a:t>Discrimination</a:t>
            </a:r>
          </a:p>
          <a:p>
            <a:r>
              <a:rPr lang="en-US" sz="3800" dirty="0"/>
              <a:t>Abandonment or Withholding of Care</a:t>
            </a:r>
          </a:p>
          <a:p>
            <a:r>
              <a:rPr lang="en-US" sz="3800" dirty="0"/>
              <a:t>Detention in Facilities</a:t>
            </a:r>
          </a:p>
          <a:p>
            <a:endParaRPr lang="en-US" dirty="0"/>
          </a:p>
          <a:p>
            <a:pPr marL="0" indent="0">
              <a:buNone/>
            </a:pPr>
            <a:r>
              <a:rPr lang="en-US" dirty="0" smtClean="0"/>
              <a:t>Bower </a:t>
            </a:r>
            <a:r>
              <a:rPr lang="en-US" dirty="0"/>
              <a:t>and Hill (2010)</a:t>
            </a:r>
          </a:p>
        </p:txBody>
      </p:sp>
      <p:sp>
        <p:nvSpPr>
          <p:cNvPr id="7" name="Rectangle 6"/>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4673600" y="5810492"/>
            <a:ext cx="2895600" cy="276999"/>
          </a:xfrm>
          <a:prstGeom prst="rect">
            <a:avLst/>
          </a:prstGeom>
          <a:noFill/>
        </p:spPr>
        <p:txBody>
          <a:bodyPr wrap="square" rtlCol="0">
            <a:spAutoFit/>
          </a:bodyPr>
          <a:lstStyle/>
          <a:p>
            <a:r>
              <a:rPr lang="en-US" sz="1200" i="1" dirty="0" smtClean="0"/>
              <a:t>Source: USAID </a:t>
            </a:r>
            <a:r>
              <a:rPr lang="en-US" sz="1200" i="1" dirty="0" err="1" smtClean="0"/>
              <a:t>TrAction</a:t>
            </a:r>
            <a:r>
              <a:rPr lang="en-US" sz="1200" i="1" dirty="0" smtClean="0"/>
              <a:t> Project</a:t>
            </a:r>
            <a:endParaRPr lang="en-US" sz="1200" i="1" dirty="0"/>
          </a:p>
        </p:txBody>
      </p:sp>
      <p:cxnSp>
        <p:nvCxnSpPr>
          <p:cNvPr id="10" name="Straight Connector 9"/>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4285246549"/>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 Physical Abuse</a:t>
            </a:r>
            <a:endParaRPr lang="en-US"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16767" y="1752600"/>
            <a:ext cx="7848600" cy="43434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sz="4000" dirty="0">
              <a:solidFill>
                <a:schemeClr val="bg1"/>
              </a:solidFill>
            </a:endParaRPr>
          </a:p>
          <a:p>
            <a:r>
              <a:rPr lang="en-US" sz="3600" b="1" dirty="0" smtClean="0">
                <a:solidFill>
                  <a:schemeClr val="tx1"/>
                </a:solidFill>
              </a:rPr>
              <a:t>"</a:t>
            </a:r>
            <a:r>
              <a:rPr lang="en-US" sz="3600" i="1" dirty="0">
                <a:solidFill>
                  <a:schemeClr val="tx1"/>
                </a:solidFill>
              </a:rPr>
              <a:t>When a woman goes into the second stage of delivery, you don't want her to close her legs, so you're beating her</a:t>
            </a:r>
            <a:r>
              <a:rPr lang="en-US" sz="3600" dirty="0">
                <a:solidFill>
                  <a:schemeClr val="tx1"/>
                </a:solidFill>
              </a:rPr>
              <a:t>." </a:t>
            </a:r>
            <a:endParaRPr lang="en-US" sz="3600" dirty="0" smtClean="0">
              <a:solidFill>
                <a:schemeClr val="tx1"/>
              </a:solidFill>
            </a:endParaRPr>
          </a:p>
          <a:p>
            <a:pPr algn="r"/>
            <a:r>
              <a:rPr lang="en-US" dirty="0" smtClean="0">
                <a:solidFill>
                  <a:schemeClr val="tx1"/>
                </a:solidFill>
              </a:rPr>
              <a:t>— </a:t>
            </a:r>
            <a:r>
              <a:rPr lang="en-US" dirty="0">
                <a:solidFill>
                  <a:schemeClr val="tx1"/>
                </a:solidFill>
              </a:rPr>
              <a:t>Kenya (Ogangah, Slattery, and Mehta Soon, 2007)</a:t>
            </a:r>
            <a:r>
              <a:rPr lang="en-US" sz="4000" dirty="0">
                <a:solidFill>
                  <a:schemeClr val="tx1"/>
                </a:solidFill>
              </a:rPr>
              <a:t>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78122610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Non-consented Care</a:t>
            </a:r>
            <a:endParaRPr lang="en-US"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71946" y="2133600"/>
            <a:ext cx="7848600" cy="40386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1200"/>
              </a:spcBef>
              <a:spcAft>
                <a:spcPts val="1200"/>
              </a:spcAft>
            </a:pPr>
            <a:r>
              <a:rPr lang="en-US" sz="4000" dirty="0" smtClean="0">
                <a:solidFill>
                  <a:schemeClr val="tx1"/>
                </a:solidFill>
              </a:rPr>
              <a:t>"</a:t>
            </a:r>
            <a:r>
              <a:rPr lang="en-US" sz="4000" i="1" dirty="0">
                <a:solidFill>
                  <a:schemeClr val="tx1"/>
                </a:solidFill>
              </a:rPr>
              <a:t>Providing explanations to less educated women is a not a good use of time as 'they just can't understand</a:t>
            </a:r>
            <a:r>
              <a:rPr lang="en-US" sz="4000" dirty="0">
                <a:solidFill>
                  <a:schemeClr val="tx1"/>
                </a:solidFill>
              </a:rPr>
              <a:t>'" </a:t>
            </a:r>
            <a:endParaRPr lang="en-US" sz="4000" dirty="0" smtClean="0">
              <a:solidFill>
                <a:schemeClr val="tx1"/>
              </a:solidFill>
            </a:endParaRPr>
          </a:p>
          <a:p>
            <a:pPr algn="r">
              <a:spcBef>
                <a:spcPts val="1200"/>
              </a:spcBef>
              <a:spcAft>
                <a:spcPts val="1200"/>
              </a:spcAft>
            </a:pPr>
            <a:r>
              <a:rPr lang="en-US" sz="2000" dirty="0" smtClean="0">
                <a:solidFill>
                  <a:schemeClr val="tx1"/>
                </a:solidFill>
              </a:rPr>
              <a:t>— </a:t>
            </a:r>
            <a:r>
              <a:rPr lang="en-US" sz="2000" dirty="0">
                <a:solidFill>
                  <a:schemeClr val="tx1"/>
                </a:solidFill>
              </a:rPr>
              <a:t>South Africa (</a:t>
            </a:r>
            <a:r>
              <a:rPr lang="en-US" sz="2000" dirty="0" err="1">
                <a:solidFill>
                  <a:schemeClr val="tx1"/>
                </a:solidFill>
              </a:rPr>
              <a:t>Fonn</a:t>
            </a:r>
            <a:r>
              <a:rPr lang="en-US" sz="2000" dirty="0">
                <a:solidFill>
                  <a:schemeClr val="tx1"/>
                </a:solidFill>
              </a:rPr>
              <a:t> et al., 2001)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401840037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dirty="0"/>
              <a:t> </a:t>
            </a:r>
            <a:r>
              <a:rPr lang="en-US" b="1" dirty="0" smtClean="0"/>
              <a:t>3: Non-confidential </a:t>
            </a:r>
            <a:r>
              <a:rPr lang="en-US" b="1" dirty="0"/>
              <a:t>care</a:t>
            </a:r>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71946" y="1860331"/>
            <a:ext cx="7848600" cy="43434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1200"/>
              </a:spcBef>
              <a:spcAft>
                <a:spcPts val="1200"/>
              </a:spcAft>
            </a:pPr>
            <a:r>
              <a:rPr lang="en-US" sz="3600" dirty="0" smtClean="0">
                <a:solidFill>
                  <a:schemeClr val="tx1"/>
                </a:solidFill>
              </a:rPr>
              <a:t>“…</a:t>
            </a:r>
            <a:r>
              <a:rPr lang="en-US" sz="3600" i="1" dirty="0">
                <a:solidFill>
                  <a:schemeClr val="tx1"/>
                </a:solidFill>
              </a:rPr>
              <a:t>I was assisted by one of the patients who was waiting to give birth. The nurse later came and took the baby…then told me to get up and wipe the bed</a:t>
            </a:r>
            <a:r>
              <a:rPr lang="en-US" sz="3600" dirty="0" smtClean="0">
                <a:solidFill>
                  <a:schemeClr val="tx1"/>
                </a:solidFill>
              </a:rPr>
              <a:t>.”</a:t>
            </a:r>
          </a:p>
          <a:p>
            <a:pPr algn="r">
              <a:spcBef>
                <a:spcPts val="1200"/>
              </a:spcBef>
              <a:spcAft>
                <a:spcPts val="1200"/>
              </a:spcAft>
            </a:pPr>
            <a:r>
              <a:rPr lang="en-US" sz="2000" dirty="0" smtClean="0">
                <a:solidFill>
                  <a:schemeClr val="tx1"/>
                </a:solidFill>
              </a:rPr>
              <a:t>-- </a:t>
            </a:r>
            <a:r>
              <a:rPr lang="en-US" sz="2000" dirty="0">
                <a:solidFill>
                  <a:schemeClr val="tx1"/>
                </a:solidFill>
              </a:rPr>
              <a:t>Kenya (Ogangah, Slattery, and Mehta Soon, 2007)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403351544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4: Non-dignified Care</a:t>
            </a:r>
            <a:endParaRPr lang="en-US"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47700" y="1855076"/>
            <a:ext cx="7848600" cy="46482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1200"/>
              </a:spcBef>
              <a:spcAft>
                <a:spcPts val="1200"/>
              </a:spcAft>
            </a:pPr>
            <a:r>
              <a:rPr lang="en-US" sz="3600" b="1" dirty="0" smtClean="0">
                <a:solidFill>
                  <a:schemeClr val="tx1"/>
                </a:solidFill>
              </a:rPr>
              <a:t>"</a:t>
            </a:r>
            <a:r>
              <a:rPr lang="en-US" sz="3600" i="1" dirty="0">
                <a:solidFill>
                  <a:schemeClr val="tx1"/>
                </a:solidFill>
              </a:rPr>
              <a:t>One nurse told me: 'Lady, can't you see that you are in the way? Go over there, you aren't anything but an animal and talking to you is like talking to an animal</a:t>
            </a:r>
            <a:r>
              <a:rPr lang="en-US" sz="3600" b="1" dirty="0" smtClean="0">
                <a:solidFill>
                  <a:schemeClr val="tx1"/>
                </a:solidFill>
              </a:rPr>
              <a:t>."</a:t>
            </a:r>
            <a:r>
              <a:rPr lang="en-US" sz="3600" dirty="0" smtClean="0">
                <a:solidFill>
                  <a:schemeClr val="tx1"/>
                </a:solidFill>
              </a:rPr>
              <a:t> </a:t>
            </a:r>
          </a:p>
          <a:p>
            <a:pPr algn="r">
              <a:spcBef>
                <a:spcPts val="1200"/>
              </a:spcBef>
              <a:spcAft>
                <a:spcPts val="1200"/>
              </a:spcAft>
            </a:pPr>
            <a:r>
              <a:rPr lang="en-US" sz="3600" dirty="0">
                <a:solidFill>
                  <a:schemeClr val="tx1"/>
                </a:solidFill>
              </a:rPr>
              <a:t>-</a:t>
            </a:r>
            <a:r>
              <a:rPr lang="en-US" sz="2000" dirty="0" smtClean="0">
                <a:solidFill>
                  <a:schemeClr val="tx1"/>
                </a:solidFill>
              </a:rPr>
              <a:t>Dominican </a:t>
            </a:r>
            <a:r>
              <a:rPr lang="en-US" sz="2000" dirty="0">
                <a:solidFill>
                  <a:schemeClr val="tx1"/>
                </a:solidFill>
              </a:rPr>
              <a:t>Republic (Miller et al., 2002)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206005308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5: Discrimination</a:t>
            </a:r>
            <a:endParaRPr lang="en-US" dirty="0"/>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71946" y="1828800"/>
            <a:ext cx="7848600" cy="40386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1200"/>
              </a:spcBef>
              <a:spcAft>
                <a:spcPts val="1200"/>
              </a:spcAft>
            </a:pPr>
            <a:r>
              <a:rPr lang="en-US" sz="3200" dirty="0" smtClean="0">
                <a:solidFill>
                  <a:schemeClr val="tx1"/>
                </a:solidFill>
              </a:rPr>
              <a:t>"</a:t>
            </a:r>
            <a:r>
              <a:rPr lang="en-US" sz="3200" i="1" dirty="0">
                <a:solidFill>
                  <a:schemeClr val="tx1"/>
                </a:solidFill>
              </a:rPr>
              <a:t>Everything that came out of her mouth was the color of my skin. She goes, 'You're the first dark person I've ever had.' I sat there and had to deal with that. After that, I left and never went back.</a:t>
            </a:r>
            <a:r>
              <a:rPr lang="en-US" sz="3200" dirty="0">
                <a:solidFill>
                  <a:schemeClr val="tx1"/>
                </a:solidFill>
              </a:rPr>
              <a:t>" </a:t>
            </a:r>
            <a:endParaRPr lang="en-US" sz="3200" dirty="0" smtClean="0">
              <a:solidFill>
                <a:schemeClr val="tx1"/>
              </a:solidFill>
            </a:endParaRPr>
          </a:p>
          <a:p>
            <a:pPr algn="r">
              <a:spcBef>
                <a:spcPts val="1200"/>
              </a:spcBef>
              <a:spcAft>
                <a:spcPts val="1200"/>
              </a:spcAft>
            </a:pPr>
            <a:r>
              <a:rPr lang="en-US" sz="2000" dirty="0" smtClean="0">
                <a:solidFill>
                  <a:schemeClr val="tx1"/>
                </a:solidFill>
              </a:rPr>
              <a:t>— </a:t>
            </a:r>
            <a:r>
              <a:rPr lang="en-US" sz="2000" dirty="0">
                <a:solidFill>
                  <a:schemeClr val="tx1"/>
                </a:solidFill>
              </a:rPr>
              <a:t>USA (Amnesty International, 2010)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241442163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dirty="0" smtClean="0"/>
              <a:t>6: Abandonment </a:t>
            </a:r>
            <a:r>
              <a:rPr lang="en-US" b="1" dirty="0"/>
              <a:t>of Care</a:t>
            </a:r>
          </a:p>
        </p:txBody>
      </p:sp>
      <p:sp>
        <p:nvSpPr>
          <p:cNvPr id="6" name="Rectangle 5"/>
          <p:cNvSpPr/>
          <p:nvPr/>
        </p:nvSpPr>
        <p:spPr>
          <a:xfrm>
            <a:off x="304800" y="228600"/>
            <a:ext cx="8534400" cy="6324600"/>
          </a:xfrm>
          <a:prstGeom prst="rect">
            <a:avLst/>
          </a:prstGeom>
          <a:noFill/>
          <a:ln w="317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71946" y="1828800"/>
            <a:ext cx="7848600" cy="4267200"/>
          </a:xfrm>
          <a:prstGeom prst="round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1200"/>
              </a:spcBef>
              <a:spcAft>
                <a:spcPts val="1200"/>
              </a:spcAft>
            </a:pPr>
            <a:r>
              <a:rPr lang="en-US" sz="4000" dirty="0" smtClean="0">
                <a:solidFill>
                  <a:schemeClr val="tx1"/>
                </a:solidFill>
              </a:rPr>
              <a:t>"</a:t>
            </a:r>
            <a:r>
              <a:rPr lang="en-US" sz="4000" i="1" dirty="0">
                <a:solidFill>
                  <a:schemeClr val="tx1"/>
                </a:solidFill>
              </a:rPr>
              <a:t>You just call until you get tired and then you finally deliver by yourself and die. I have even witnessed it myself</a:t>
            </a:r>
            <a:r>
              <a:rPr lang="en-US" sz="4000" i="1" dirty="0" smtClean="0">
                <a:solidFill>
                  <a:schemeClr val="tx1"/>
                </a:solidFill>
              </a:rPr>
              <a:t>.</a:t>
            </a:r>
            <a:r>
              <a:rPr lang="en-US" sz="4000" dirty="0" smtClean="0">
                <a:solidFill>
                  <a:schemeClr val="tx1"/>
                </a:solidFill>
              </a:rPr>
              <a:t>" </a:t>
            </a:r>
          </a:p>
          <a:p>
            <a:pPr algn="r">
              <a:spcBef>
                <a:spcPts val="1200"/>
              </a:spcBef>
              <a:spcAft>
                <a:spcPts val="1200"/>
              </a:spcAft>
            </a:pPr>
            <a:r>
              <a:rPr lang="en-US" sz="2000" dirty="0" smtClean="0">
                <a:solidFill>
                  <a:schemeClr val="tx1"/>
                </a:solidFill>
              </a:rPr>
              <a:t>- </a:t>
            </a:r>
            <a:r>
              <a:rPr lang="en-US" sz="2000" dirty="0">
                <a:solidFill>
                  <a:schemeClr val="tx1"/>
                </a:solidFill>
              </a:rPr>
              <a:t>Kenya (Family Care International, The Skilled Care Initiative, 2005) </a:t>
            </a:r>
          </a:p>
        </p:txBody>
      </p:sp>
      <p:cxnSp>
        <p:nvCxnSpPr>
          <p:cNvPr id="7" name="Straight Connector 6"/>
          <p:cNvCxnSpPr/>
          <p:nvPr/>
        </p:nvCxnSpPr>
        <p:spPr>
          <a:xfrm>
            <a:off x="290946" y="1477234"/>
            <a:ext cx="6646717" cy="0"/>
          </a:xfrm>
          <a:prstGeom prst="line">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6154" y="76200"/>
            <a:ext cx="1967346" cy="1967346"/>
          </a:xfrm>
          <a:prstGeom prst="rect">
            <a:avLst/>
          </a:prstGeom>
        </p:spPr>
      </p:pic>
    </p:spTree>
    <p:extLst>
      <p:ext uri="{BB962C8B-B14F-4D97-AF65-F5344CB8AC3E}">
        <p14:creationId xmlns:p14="http://schemas.microsoft.com/office/powerpoint/2010/main" val="1857609588"/>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1353</TotalTime>
  <Words>2505</Words>
  <Application>Microsoft Office PowerPoint</Application>
  <PresentationFormat>On-screen Show (4:3)</PresentationFormat>
  <Paragraphs>184</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Summer</vt:lpstr>
      <vt:lpstr>Respectful Maternity Care For Healthcare Workers: Tackling Disrespect &amp; Abuse During Facility-Based Childbirth</vt:lpstr>
      <vt:lpstr>Disrespect &amp; Abuse in  Childbirth: What We Know</vt:lpstr>
      <vt:lpstr>Categories of  Disrespect and Abuse</vt:lpstr>
      <vt:lpstr>1: Physical Abuse</vt:lpstr>
      <vt:lpstr>2: Non-consented Care</vt:lpstr>
      <vt:lpstr> 3: Non-confidential care</vt:lpstr>
      <vt:lpstr>4: Non-dignified Care</vt:lpstr>
      <vt:lpstr>5: Discrimination</vt:lpstr>
      <vt:lpstr>6: Abandonment of Care</vt:lpstr>
      <vt:lpstr>7: Detention in Facilities</vt:lpstr>
      <vt:lpstr>Impact on Safe Motherhood</vt:lpstr>
      <vt:lpstr>Discussion</vt:lpstr>
      <vt:lpstr>Discussion</vt:lpstr>
      <vt:lpstr>Discussion</vt:lpstr>
      <vt:lpstr>The Charter </vt:lpstr>
      <vt:lpstr>PowerPoint Presentation</vt:lpstr>
      <vt:lpstr>Discussion</vt:lpstr>
      <vt:lpstr>Suggestions</vt:lpstr>
      <vt:lpstr>For more information, please visit: www.whiteribbonalliance.org/respectfulcare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Respectful Maternity Care: Tackling Disrespect &amp; Abuse During Facility-Based Childbirth</dc:title>
  <dc:creator>Dalia</dc:creator>
  <cp:lastModifiedBy>Shivam Kaushal</cp:lastModifiedBy>
  <cp:revision>77</cp:revision>
  <cp:lastPrinted>2012-03-05T19:03:24Z</cp:lastPrinted>
  <dcterms:created xsi:type="dcterms:W3CDTF">2012-04-06T13:17:50Z</dcterms:created>
  <dcterms:modified xsi:type="dcterms:W3CDTF">2019-07-19T05:23:19Z</dcterms:modified>
</cp:coreProperties>
</file>